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Economica"/>
      <p:regular r:id="rId45"/>
      <p:bold r:id="rId46"/>
      <p:italic r:id="rId47"/>
      <p:boldItalic r:id="rId48"/>
    </p:embeddedFont>
    <p:embeddedFont>
      <p:font typeface="Baloo 2"/>
      <p:regular r:id="rId49"/>
      <p:bold r:id="rId50"/>
    </p:embeddedFont>
    <p:embeddedFont>
      <p:font typeface="Fira Sans Extra Condensed"/>
      <p:regular r:id="rId51"/>
      <p:bold r:id="rId52"/>
      <p:italic r:id="rId53"/>
      <p:boldItalic r:id="rId54"/>
    </p:embeddedFont>
    <p:embeddedFont>
      <p:font typeface="Fira Sans Extra Condensed SemiBold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Economica-bold.fntdata"/><Relationship Id="rId45" Type="http://schemas.openxmlformats.org/officeDocument/2006/relationships/font" Target="fonts/Economic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Economica-boldItalic.fntdata"/><Relationship Id="rId47" Type="http://schemas.openxmlformats.org/officeDocument/2006/relationships/font" Target="fonts/Economica-italic.fntdata"/><Relationship Id="rId49" Type="http://schemas.openxmlformats.org/officeDocument/2006/relationships/font" Target="fonts/Baloo2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FiraSansExtraCondensed-regular.fntdata"/><Relationship Id="rId50" Type="http://schemas.openxmlformats.org/officeDocument/2006/relationships/font" Target="fonts/Baloo2-bold.fntdata"/><Relationship Id="rId53" Type="http://schemas.openxmlformats.org/officeDocument/2006/relationships/font" Target="fonts/FiraSansExtraCondensed-italic.fntdata"/><Relationship Id="rId52" Type="http://schemas.openxmlformats.org/officeDocument/2006/relationships/font" Target="fonts/FiraSansExtraCondensed-bold.fntdata"/><Relationship Id="rId11" Type="http://schemas.openxmlformats.org/officeDocument/2006/relationships/slide" Target="slides/slide7.xml"/><Relationship Id="rId55" Type="http://schemas.openxmlformats.org/officeDocument/2006/relationships/font" Target="fonts/FiraSansExtraCondensedSemiBold-regular.fntdata"/><Relationship Id="rId10" Type="http://schemas.openxmlformats.org/officeDocument/2006/relationships/slide" Target="slides/slide6.xml"/><Relationship Id="rId54" Type="http://schemas.openxmlformats.org/officeDocument/2006/relationships/font" Target="fonts/FiraSansExtraCondensed-boldItalic.fntdata"/><Relationship Id="rId13" Type="http://schemas.openxmlformats.org/officeDocument/2006/relationships/slide" Target="slides/slide9.xml"/><Relationship Id="rId57" Type="http://schemas.openxmlformats.org/officeDocument/2006/relationships/font" Target="fonts/FiraSansExtraCondensedSemiBold-italic.fntdata"/><Relationship Id="rId12" Type="http://schemas.openxmlformats.org/officeDocument/2006/relationships/slide" Target="slides/slide8.xml"/><Relationship Id="rId56" Type="http://schemas.openxmlformats.org/officeDocument/2006/relationships/font" Target="fonts/FiraSansExtraCondensedSemiBold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FiraSansExtraCondensedSemi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672c268c0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672c268c0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72c268c0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672c268c0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674fb89c9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674fb89c9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672c268c0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672c268c0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674fb89c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674fb89c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674fb89c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674fb89c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674fb89c9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674fb89c9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674fb89c9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674fb89c9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674fb89c9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674fb89c9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674fb89c9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674fb89c9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96fd5876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96fd5876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674fb89c9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674fb89c9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74fb89c9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74fb89c9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674fb89c9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674fb89c9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674fb89c9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674fb89c9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674fb89c9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674fb89c9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674fb89c9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674fb89c9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674fb89c9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674fb89c9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674fb89c9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674fb89c9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74fb89c9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74fb89c9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674fb89c9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674fb89c9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715663a7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6715663a7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674fb89c91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674fb89c9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674fb89c9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674fb89c9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674fb89c9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674fb89c9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674fb89c9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674fb89c9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674fb89c9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674fb89c9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674fb89c9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674fb89c9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674fb89c9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674fb89c9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715663a7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6715663a7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6725d2194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6725d219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725d219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6725d219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6725d2194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6725d2194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6725d2194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6725d2194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672c268c0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672c268c0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58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Relationship Id="rId4" Type="http://schemas.openxmlformats.org/officeDocument/2006/relationships/image" Target="../media/image6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5154025" y="848225"/>
            <a:ext cx="3545700" cy="24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(Cifar 10)</a:t>
            </a:r>
            <a:endParaRPr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5437075" y="3430975"/>
            <a:ext cx="2979600" cy="8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Tan Wen Tao Bryan (2214449)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Ryan Yeo (2214452)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DAAA/FT/2B/01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" name="Google Shape;44;p13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5" name="Google Shape;45;p13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13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47" name="Google Shape;47;p13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3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3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2"/>
          <p:cNvSpPr txBox="1"/>
          <p:nvPr>
            <p:ph type="title"/>
          </p:nvPr>
        </p:nvSpPr>
        <p:spPr>
          <a:xfrm>
            <a:off x="1308000" y="45375"/>
            <a:ext cx="6528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(Model Training) - Class Constructors</a:t>
            </a:r>
            <a:endParaRPr/>
          </a:p>
        </p:txBody>
      </p:sp>
      <p:pic>
        <p:nvPicPr>
          <p:cNvPr id="606" name="Google Shape;606;p22"/>
          <p:cNvPicPr preferRelativeResize="0"/>
          <p:nvPr/>
        </p:nvPicPr>
        <p:blipFill rotWithShape="1">
          <a:blip r:embed="rId3">
            <a:alphaModFix/>
          </a:blip>
          <a:srcRect b="26886" l="13201" r="50034" t="12828"/>
          <a:stretch/>
        </p:blipFill>
        <p:spPr>
          <a:xfrm>
            <a:off x="1052550" y="541500"/>
            <a:ext cx="3868698" cy="449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2"/>
          <p:cNvSpPr txBox="1"/>
          <p:nvPr/>
        </p:nvSpPr>
        <p:spPr>
          <a:xfrm>
            <a:off x="5284125" y="1166775"/>
            <a:ext cx="3322500" cy="1477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Metrics Collected by DCGAN:</a:t>
            </a:r>
            <a:endParaRPr b="1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Baloo 2"/>
              <a:buChar char="●"/>
            </a:pPr>
            <a:r>
              <a:rPr b="1" lang="en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Training Loss</a:t>
            </a:r>
            <a:r>
              <a:rPr lang="en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 (Generator + Discriminator)</a:t>
            </a:r>
            <a:endParaRPr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Baloo 2"/>
              <a:buChar char="●"/>
            </a:pPr>
            <a:r>
              <a:rPr b="1" lang="en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Discriminator Training Accuracy </a:t>
            </a:r>
            <a:r>
              <a:rPr lang="en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(Real + Fake)</a:t>
            </a:r>
            <a:endParaRPr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Baloo 2"/>
              <a:buChar char="●"/>
            </a:pPr>
            <a:r>
              <a:rPr b="1" lang="en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KL Divergence</a:t>
            </a:r>
            <a:endParaRPr b="1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08" name="Google Shape;608;p22"/>
          <p:cNvSpPr txBox="1"/>
          <p:nvPr/>
        </p:nvSpPr>
        <p:spPr>
          <a:xfrm>
            <a:off x="5005625" y="4199375"/>
            <a:ext cx="3322500" cy="400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Calculation for Discriminator Accuracy</a:t>
            </a:r>
            <a:endParaRPr b="1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09" name="Google Shape;609;p22"/>
          <p:cNvSpPr/>
          <p:nvPr/>
        </p:nvSpPr>
        <p:spPr>
          <a:xfrm rot="386748">
            <a:off x="3992844" y="4189077"/>
            <a:ext cx="916594" cy="26205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3"/>
          <p:cNvSpPr txBox="1"/>
          <p:nvPr>
            <p:ph type="title"/>
          </p:nvPr>
        </p:nvSpPr>
        <p:spPr>
          <a:xfrm>
            <a:off x="1204200" y="96400"/>
            <a:ext cx="673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(Model Training) - Train Function</a:t>
            </a:r>
            <a:endParaRPr/>
          </a:p>
        </p:txBody>
      </p:sp>
      <p:pic>
        <p:nvPicPr>
          <p:cNvPr id="615" name="Google Shape;615;p23"/>
          <p:cNvPicPr preferRelativeResize="0"/>
          <p:nvPr/>
        </p:nvPicPr>
        <p:blipFill rotWithShape="1">
          <a:blip r:embed="rId3">
            <a:alphaModFix/>
          </a:blip>
          <a:srcRect b="34527" l="12481" r="64130" t="9412"/>
          <a:stretch/>
        </p:blipFill>
        <p:spPr>
          <a:xfrm>
            <a:off x="496150" y="467800"/>
            <a:ext cx="3140977" cy="470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3"/>
          <p:cNvPicPr preferRelativeResize="0"/>
          <p:nvPr/>
        </p:nvPicPr>
        <p:blipFill rotWithShape="1">
          <a:blip r:embed="rId4">
            <a:alphaModFix/>
          </a:blip>
          <a:srcRect b="32954" l="12374" r="34991" t="20307"/>
          <a:stretch/>
        </p:blipFill>
        <p:spPr>
          <a:xfrm>
            <a:off x="3571875" y="623650"/>
            <a:ext cx="5510902" cy="40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3"/>
          <p:cNvSpPr txBox="1"/>
          <p:nvPr/>
        </p:nvSpPr>
        <p:spPr>
          <a:xfrm>
            <a:off x="1705875" y="1338025"/>
            <a:ext cx="1866000" cy="32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Prints 10 images every 5 epochs</a:t>
            </a:r>
            <a:endParaRPr b="1" sz="900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18" name="Google Shape;618;p23"/>
          <p:cNvSpPr/>
          <p:nvPr/>
        </p:nvSpPr>
        <p:spPr>
          <a:xfrm rot="7455725">
            <a:off x="2534709" y="1564044"/>
            <a:ext cx="208356" cy="26194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19" name="Google Shape;619;p23"/>
          <p:cNvSpPr txBox="1"/>
          <p:nvPr/>
        </p:nvSpPr>
        <p:spPr>
          <a:xfrm>
            <a:off x="2233800" y="4370600"/>
            <a:ext cx="1271400" cy="461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Train disc &amp; gen per epoch</a:t>
            </a:r>
            <a:endParaRPr b="1" sz="900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20" name="Google Shape;620;p23"/>
          <p:cNvSpPr txBox="1"/>
          <p:nvPr/>
        </p:nvSpPr>
        <p:spPr>
          <a:xfrm>
            <a:off x="6066525" y="1073575"/>
            <a:ext cx="1718700" cy="461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Add noise to the data and train on each batch</a:t>
            </a:r>
            <a:endParaRPr b="1" sz="900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21" name="Google Shape;621;p23"/>
          <p:cNvSpPr txBox="1"/>
          <p:nvPr/>
        </p:nvSpPr>
        <p:spPr>
          <a:xfrm>
            <a:off x="5856050" y="3754625"/>
            <a:ext cx="1344300" cy="461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Save weights every 10 epochs</a:t>
            </a:r>
            <a:endParaRPr b="1" sz="900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22" name="Google Shape;622;p23"/>
          <p:cNvSpPr txBox="1"/>
          <p:nvPr/>
        </p:nvSpPr>
        <p:spPr>
          <a:xfrm>
            <a:off x="5780600" y="4490575"/>
            <a:ext cx="2648400" cy="461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Loading weights function such that we can load and train GAN models at certain epochs</a:t>
            </a:r>
            <a:endParaRPr b="1" sz="900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23" name="Google Shape;623;p23"/>
          <p:cNvSpPr/>
          <p:nvPr/>
        </p:nvSpPr>
        <p:spPr>
          <a:xfrm rot="296599">
            <a:off x="5432817" y="1031171"/>
            <a:ext cx="619705" cy="35111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4" name="Google Shape;624;p23"/>
          <p:cNvSpPr/>
          <p:nvPr/>
        </p:nvSpPr>
        <p:spPr>
          <a:xfrm rot="296856">
            <a:off x="4833999" y="3718195"/>
            <a:ext cx="1008759" cy="35111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25" name="Google Shape;625;p23"/>
          <p:cNvSpPr/>
          <p:nvPr/>
        </p:nvSpPr>
        <p:spPr>
          <a:xfrm rot="1026545">
            <a:off x="5357794" y="4605937"/>
            <a:ext cx="397700" cy="230975"/>
          </a:xfrm>
          <a:prstGeom prst="leftArrow">
            <a:avLst>
              <a:gd fmla="val 50000" name="adj1"/>
              <a:gd fmla="val 65515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"/>
          <p:cNvSpPr txBox="1"/>
          <p:nvPr>
            <p:ph type="title"/>
          </p:nvPr>
        </p:nvSpPr>
        <p:spPr>
          <a:xfrm>
            <a:off x="1204200" y="96400"/>
            <a:ext cx="673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pic>
        <p:nvPicPr>
          <p:cNvPr id="631" name="Google Shape;631;p24"/>
          <p:cNvPicPr preferRelativeResize="0"/>
          <p:nvPr/>
        </p:nvPicPr>
        <p:blipFill rotWithShape="1">
          <a:blip r:embed="rId3">
            <a:alphaModFix/>
          </a:blip>
          <a:srcRect b="28847" l="59661" r="0" t="15245"/>
          <a:stretch/>
        </p:blipFill>
        <p:spPr>
          <a:xfrm>
            <a:off x="650388" y="550925"/>
            <a:ext cx="5662377" cy="4414326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4"/>
          <p:cNvSpPr txBox="1"/>
          <p:nvPr/>
        </p:nvSpPr>
        <p:spPr>
          <a:xfrm>
            <a:off x="6667050" y="970950"/>
            <a:ext cx="2312400" cy="3201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Evaluation Metrics</a:t>
            </a:r>
            <a:endParaRPr b="1" u="sng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Qualitative Metrics:</a:t>
            </a:r>
            <a:endParaRPr b="1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AutoNum type="arabicParenR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Visual Inspection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Quantitative Metrics:</a:t>
            </a:r>
            <a:endParaRPr b="1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AutoNum type="arabicParenR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Generator loss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AutoNum type="arabicParenR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Discriminator loss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AutoNum type="arabicParenR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Discriminator accuracy (Real)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AutoNum type="arabicParenR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Discriminator accuracy (Fake)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AutoNum type="arabicParenR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KL Divergence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AutoNum type="arabicParenR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Frechet Inception Distance (FID)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5"/>
          <p:cNvSpPr txBox="1"/>
          <p:nvPr>
            <p:ph type="title"/>
          </p:nvPr>
        </p:nvSpPr>
        <p:spPr>
          <a:xfrm>
            <a:off x="1204200" y="96400"/>
            <a:ext cx="673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Baseline Model</a:t>
            </a:r>
            <a:endParaRPr/>
          </a:p>
        </p:txBody>
      </p:sp>
      <p:pic>
        <p:nvPicPr>
          <p:cNvPr id="638" name="Google Shape;638;p25"/>
          <p:cNvPicPr preferRelativeResize="0"/>
          <p:nvPr/>
        </p:nvPicPr>
        <p:blipFill rotWithShape="1">
          <a:blip r:embed="rId3">
            <a:alphaModFix/>
          </a:blip>
          <a:srcRect b="59450" l="15039" r="34729" t="20314"/>
          <a:stretch/>
        </p:blipFill>
        <p:spPr>
          <a:xfrm>
            <a:off x="2128650" y="467800"/>
            <a:ext cx="5706476" cy="12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5"/>
          <p:cNvPicPr preferRelativeResize="0"/>
          <p:nvPr/>
        </p:nvPicPr>
        <p:blipFill rotWithShape="1">
          <a:blip r:embed="rId4">
            <a:alphaModFix/>
          </a:blip>
          <a:srcRect b="40471" l="58172" r="14160" t="25229"/>
          <a:stretch/>
        </p:blipFill>
        <p:spPr>
          <a:xfrm>
            <a:off x="573363" y="1757300"/>
            <a:ext cx="4266127" cy="30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5"/>
          <p:cNvPicPr preferRelativeResize="0"/>
          <p:nvPr/>
        </p:nvPicPr>
        <p:blipFill rotWithShape="1">
          <a:blip r:embed="rId5">
            <a:alphaModFix/>
          </a:blip>
          <a:srcRect b="22769" l="58286" r="19292" t="42162"/>
          <a:stretch/>
        </p:blipFill>
        <p:spPr>
          <a:xfrm>
            <a:off x="4839487" y="1724112"/>
            <a:ext cx="3731149" cy="32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6"/>
          <p:cNvSpPr txBox="1"/>
          <p:nvPr>
            <p:ph type="title"/>
          </p:nvPr>
        </p:nvSpPr>
        <p:spPr>
          <a:xfrm>
            <a:off x="1204200" y="96400"/>
            <a:ext cx="673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Baseline Model (Losses &amp; KL Divergence)</a:t>
            </a:r>
            <a:endParaRPr/>
          </a:p>
        </p:txBody>
      </p:sp>
      <p:pic>
        <p:nvPicPr>
          <p:cNvPr id="646" name="Google Shape;646;p26"/>
          <p:cNvPicPr preferRelativeResize="0"/>
          <p:nvPr/>
        </p:nvPicPr>
        <p:blipFill rotWithShape="1">
          <a:blip r:embed="rId3">
            <a:alphaModFix/>
          </a:blip>
          <a:srcRect b="40264" l="59322" r="2298" t="17055"/>
          <a:stretch/>
        </p:blipFill>
        <p:spPr>
          <a:xfrm>
            <a:off x="131375" y="656000"/>
            <a:ext cx="4293248" cy="243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990" y="739626"/>
            <a:ext cx="4512637" cy="385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6"/>
          <p:cNvPicPr preferRelativeResize="0"/>
          <p:nvPr/>
        </p:nvPicPr>
        <p:blipFill rotWithShape="1">
          <a:blip r:embed="rId5">
            <a:alphaModFix/>
          </a:blip>
          <a:srcRect b="39500" l="59705" r="0" t="40127"/>
          <a:stretch/>
        </p:blipFill>
        <p:spPr>
          <a:xfrm>
            <a:off x="131375" y="3160079"/>
            <a:ext cx="4293248" cy="12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7"/>
          <p:cNvSpPr txBox="1"/>
          <p:nvPr>
            <p:ph type="title"/>
          </p:nvPr>
        </p:nvSpPr>
        <p:spPr>
          <a:xfrm>
            <a:off x="1204200" y="96400"/>
            <a:ext cx="673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Baseline Model (Visual Inspection)</a:t>
            </a:r>
            <a:endParaRPr/>
          </a:p>
        </p:txBody>
      </p:sp>
      <p:pic>
        <p:nvPicPr>
          <p:cNvPr id="654" name="Google Shape;654;p27"/>
          <p:cNvPicPr preferRelativeResize="0"/>
          <p:nvPr/>
        </p:nvPicPr>
        <p:blipFill rotWithShape="1">
          <a:blip r:embed="rId3">
            <a:alphaModFix/>
          </a:blip>
          <a:srcRect b="52748" l="60584" r="1686" t="20054"/>
          <a:stretch/>
        </p:blipFill>
        <p:spPr>
          <a:xfrm>
            <a:off x="2451588" y="593900"/>
            <a:ext cx="4240824" cy="171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7"/>
          <p:cNvPicPr preferRelativeResize="0"/>
          <p:nvPr/>
        </p:nvPicPr>
        <p:blipFill rotWithShape="1">
          <a:blip r:embed="rId3">
            <a:alphaModFix/>
          </a:blip>
          <a:srcRect b="22234" l="59661" r="0" t="50386"/>
          <a:stretch/>
        </p:blipFill>
        <p:spPr>
          <a:xfrm>
            <a:off x="1279113" y="2439525"/>
            <a:ext cx="6585774" cy="25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8"/>
          <p:cNvSpPr txBox="1"/>
          <p:nvPr>
            <p:ph type="title"/>
          </p:nvPr>
        </p:nvSpPr>
        <p:spPr>
          <a:xfrm>
            <a:off x="1204200" y="96400"/>
            <a:ext cx="673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Baseline Model (FID)</a:t>
            </a:r>
            <a:endParaRPr/>
          </a:p>
        </p:txBody>
      </p:sp>
      <p:pic>
        <p:nvPicPr>
          <p:cNvPr id="661" name="Google Shape;661;p28"/>
          <p:cNvPicPr preferRelativeResize="0"/>
          <p:nvPr/>
        </p:nvPicPr>
        <p:blipFill rotWithShape="1">
          <a:blip r:embed="rId3">
            <a:alphaModFix/>
          </a:blip>
          <a:srcRect b="33052" l="59831" r="2295" t="26668"/>
          <a:stretch/>
        </p:blipFill>
        <p:spPr>
          <a:xfrm>
            <a:off x="2049513" y="567275"/>
            <a:ext cx="5044977" cy="321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8"/>
          <p:cNvPicPr preferRelativeResize="0"/>
          <p:nvPr/>
        </p:nvPicPr>
        <p:blipFill rotWithShape="1">
          <a:blip r:embed="rId4">
            <a:alphaModFix/>
          </a:blip>
          <a:srcRect b="23728" l="59607" r="3467" t="69050"/>
          <a:stretch/>
        </p:blipFill>
        <p:spPr>
          <a:xfrm>
            <a:off x="1588613" y="3919901"/>
            <a:ext cx="5966776" cy="6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9"/>
          <p:cNvSpPr txBox="1"/>
          <p:nvPr>
            <p:ph type="title"/>
          </p:nvPr>
        </p:nvSpPr>
        <p:spPr>
          <a:xfrm>
            <a:off x="1204200" y="96400"/>
            <a:ext cx="673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New Version</a:t>
            </a:r>
            <a:r>
              <a:rPr lang="en"/>
              <a:t> (Improved Baseline)</a:t>
            </a:r>
            <a:endParaRPr/>
          </a:p>
        </p:txBody>
      </p:sp>
      <p:pic>
        <p:nvPicPr>
          <p:cNvPr id="668" name="Google Shape;668;p29"/>
          <p:cNvPicPr preferRelativeResize="0"/>
          <p:nvPr/>
        </p:nvPicPr>
        <p:blipFill rotWithShape="1">
          <a:blip r:embed="rId3">
            <a:alphaModFix/>
          </a:blip>
          <a:srcRect b="33657" l="59491" r="0" t="21110"/>
          <a:stretch/>
        </p:blipFill>
        <p:spPr>
          <a:xfrm>
            <a:off x="1462475" y="783100"/>
            <a:ext cx="6219049" cy="390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0"/>
          <p:cNvSpPr txBox="1"/>
          <p:nvPr>
            <p:ph type="title"/>
          </p:nvPr>
        </p:nvSpPr>
        <p:spPr>
          <a:xfrm>
            <a:off x="1204200" y="96400"/>
            <a:ext cx="673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New Version (Improved Baseline)</a:t>
            </a:r>
            <a:endParaRPr/>
          </a:p>
        </p:txBody>
      </p:sp>
      <p:pic>
        <p:nvPicPr>
          <p:cNvPr id="674" name="Google Shape;674;p30"/>
          <p:cNvPicPr preferRelativeResize="0"/>
          <p:nvPr/>
        </p:nvPicPr>
        <p:blipFill rotWithShape="1">
          <a:blip r:embed="rId3">
            <a:alphaModFix/>
          </a:blip>
          <a:srcRect b="41069" l="57996" r="14296" t="25496"/>
          <a:stretch/>
        </p:blipFill>
        <p:spPr>
          <a:xfrm>
            <a:off x="353700" y="798250"/>
            <a:ext cx="4330173" cy="354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0"/>
          <p:cNvPicPr preferRelativeResize="0"/>
          <p:nvPr/>
        </p:nvPicPr>
        <p:blipFill rotWithShape="1">
          <a:blip r:embed="rId4">
            <a:alphaModFix/>
          </a:blip>
          <a:srcRect b="29019" l="58360" r="19590" t="29081"/>
          <a:stretch/>
        </p:blipFill>
        <p:spPr>
          <a:xfrm>
            <a:off x="4788275" y="601375"/>
            <a:ext cx="4002028" cy="42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1"/>
          <p:cNvSpPr txBox="1"/>
          <p:nvPr>
            <p:ph type="title"/>
          </p:nvPr>
        </p:nvSpPr>
        <p:spPr>
          <a:xfrm>
            <a:off x="1204200" y="96400"/>
            <a:ext cx="673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New Version (Losses &amp; KL Divergence)</a:t>
            </a:r>
            <a:endParaRPr/>
          </a:p>
        </p:txBody>
      </p:sp>
      <p:pic>
        <p:nvPicPr>
          <p:cNvPr id="681" name="Google Shape;681;p31"/>
          <p:cNvPicPr preferRelativeResize="0"/>
          <p:nvPr/>
        </p:nvPicPr>
        <p:blipFill rotWithShape="1">
          <a:blip r:embed="rId3">
            <a:alphaModFix/>
          </a:blip>
          <a:srcRect b="12609" l="59830" r="1843" t="16749"/>
          <a:stretch/>
        </p:blipFill>
        <p:spPr>
          <a:xfrm>
            <a:off x="2082025" y="467800"/>
            <a:ext cx="4979948" cy="45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type="title"/>
          </p:nvPr>
        </p:nvSpPr>
        <p:spPr>
          <a:xfrm>
            <a:off x="457200" y="2144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</a:t>
            </a:r>
            <a:endParaRPr/>
          </a:p>
        </p:txBody>
      </p:sp>
      <p:pic>
        <p:nvPicPr>
          <p:cNvPr id="232" name="Google Shape;232;p14"/>
          <p:cNvPicPr preferRelativeResize="0"/>
          <p:nvPr/>
        </p:nvPicPr>
        <p:blipFill rotWithShape="1">
          <a:blip r:embed="rId3">
            <a:alphaModFix/>
          </a:blip>
          <a:srcRect b="23778" l="51064" r="1845" t="10535"/>
          <a:stretch/>
        </p:blipFill>
        <p:spPr>
          <a:xfrm>
            <a:off x="1925263" y="682300"/>
            <a:ext cx="5424876" cy="425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14"/>
          <p:cNvGrpSpPr/>
          <p:nvPr/>
        </p:nvGrpSpPr>
        <p:grpSpPr>
          <a:xfrm>
            <a:off x="7494764" y="3570754"/>
            <a:ext cx="1496594" cy="1368231"/>
            <a:chOff x="457200" y="1485900"/>
            <a:chExt cx="3205384" cy="3246100"/>
          </a:xfrm>
        </p:grpSpPr>
        <p:sp>
          <p:nvSpPr>
            <p:cNvPr id="234" name="Google Shape;234;p14"/>
            <p:cNvSpPr/>
            <p:nvPr/>
          </p:nvSpPr>
          <p:spPr>
            <a:xfrm>
              <a:off x="457200" y="4516621"/>
              <a:ext cx="1920994" cy="173515"/>
            </a:xfrm>
            <a:custGeom>
              <a:rect b="b" l="l" r="r" t="t"/>
              <a:pathLst>
                <a:path extrusionOk="0" h="4292" w="47517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360341" y="2998390"/>
              <a:ext cx="417454" cy="50373"/>
            </a:xfrm>
            <a:custGeom>
              <a:rect b="b" l="l" r="r" t="t"/>
              <a:pathLst>
                <a:path extrusionOk="0" h="1246" w="10326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623642" y="2998390"/>
              <a:ext cx="154150" cy="50373"/>
            </a:xfrm>
            <a:custGeom>
              <a:rect b="b" l="l" r="r" t="t"/>
              <a:pathLst>
                <a:path extrusionOk="0" h="1246" w="3813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665443" y="2196079"/>
              <a:ext cx="84453" cy="111176"/>
            </a:xfrm>
            <a:custGeom>
              <a:rect b="b" l="l" r="r" t="t"/>
              <a:pathLst>
                <a:path extrusionOk="0" h="2750" w="2089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3148708" y="1685326"/>
              <a:ext cx="513874" cy="513874"/>
            </a:xfrm>
            <a:custGeom>
              <a:rect b="b" l="l" r="r" t="t"/>
              <a:pathLst>
                <a:path extrusionOk="0" h="12711" w="12711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460840" y="4303652"/>
              <a:ext cx="374844" cy="292776"/>
            </a:xfrm>
            <a:custGeom>
              <a:rect b="b" l="l" r="r" t="t"/>
              <a:pathLst>
                <a:path extrusionOk="0" h="7242" w="9272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460840" y="4527860"/>
              <a:ext cx="213376" cy="68565"/>
            </a:xfrm>
            <a:custGeom>
              <a:rect b="b" l="l" r="r" t="t"/>
              <a:pathLst>
                <a:path extrusionOk="0" h="1696" w="5278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728790" y="3425460"/>
              <a:ext cx="999449" cy="975071"/>
            </a:xfrm>
            <a:custGeom>
              <a:rect b="b" l="l" r="r" t="t"/>
              <a:pathLst>
                <a:path extrusionOk="0" h="24119" w="24722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025971" y="3702707"/>
              <a:ext cx="60035" cy="868585"/>
            </a:xfrm>
            <a:custGeom>
              <a:rect b="b" l="l" r="r" t="t"/>
              <a:pathLst>
                <a:path extrusionOk="0" h="21485" w="1485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2769624" y="4502714"/>
              <a:ext cx="572736" cy="154514"/>
            </a:xfrm>
            <a:custGeom>
              <a:rect b="b" l="l" r="r" t="t"/>
              <a:pathLst>
                <a:path extrusionOk="0" h="3822" w="14167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2991123" y="3677925"/>
              <a:ext cx="129732" cy="201774"/>
            </a:xfrm>
            <a:custGeom>
              <a:rect b="b" l="l" r="r" t="t"/>
              <a:pathLst>
                <a:path extrusionOk="0" h="4991" w="3209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2638357" y="3666323"/>
              <a:ext cx="835273" cy="68565"/>
            </a:xfrm>
            <a:custGeom>
              <a:rect b="b" l="l" r="r" t="t"/>
              <a:pathLst>
                <a:path extrusionOk="0" h="1696" w="20661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2608158" y="3560607"/>
              <a:ext cx="895671" cy="132845"/>
            </a:xfrm>
            <a:custGeom>
              <a:rect b="b" l="l" r="r" t="t"/>
              <a:pathLst>
                <a:path extrusionOk="0" h="3286" w="22155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2727418" y="3376301"/>
              <a:ext cx="506516" cy="60439"/>
            </a:xfrm>
            <a:custGeom>
              <a:rect b="b" l="l" r="r" t="t"/>
              <a:pathLst>
                <a:path extrusionOk="0" h="1495" w="12529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636821" y="1931606"/>
              <a:ext cx="169998" cy="314445"/>
            </a:xfrm>
            <a:custGeom>
              <a:rect b="b" l="l" r="r" t="t"/>
              <a:pathLst>
                <a:path extrusionOk="0" h="7778" w="4205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2378129" y="3053371"/>
              <a:ext cx="1130353" cy="532066"/>
            </a:xfrm>
            <a:custGeom>
              <a:rect b="b" l="l" r="r" t="t"/>
              <a:pathLst>
                <a:path extrusionOk="0" h="13161" w="2796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2548892" y="2179787"/>
              <a:ext cx="691229" cy="743906"/>
            </a:xfrm>
            <a:custGeom>
              <a:rect b="b" l="l" r="r" t="t"/>
              <a:pathLst>
                <a:path extrusionOk="0" h="18401" w="17098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861757" y="2179019"/>
              <a:ext cx="379129" cy="650964"/>
            </a:xfrm>
            <a:custGeom>
              <a:rect b="b" l="l" r="r" t="t"/>
              <a:pathLst>
                <a:path extrusionOk="0" h="16102" w="9378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947341" y="2125574"/>
              <a:ext cx="715243" cy="1044000"/>
            </a:xfrm>
            <a:custGeom>
              <a:rect b="b" l="l" r="r" t="t"/>
              <a:pathLst>
                <a:path extrusionOk="0" h="25824" w="17692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3213755" y="1813115"/>
              <a:ext cx="234682" cy="453071"/>
            </a:xfrm>
            <a:custGeom>
              <a:rect b="b" l="l" r="r" t="t"/>
              <a:pathLst>
                <a:path extrusionOk="0" h="11207" w="5805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3095263" y="1636935"/>
              <a:ext cx="328797" cy="476317"/>
            </a:xfrm>
            <a:custGeom>
              <a:rect b="b" l="l" r="r" t="t"/>
              <a:pathLst>
                <a:path extrusionOk="0" h="11782" w="8133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144827" y="1846022"/>
              <a:ext cx="22114" cy="45360"/>
            </a:xfrm>
            <a:custGeom>
              <a:rect b="b" l="l" r="r" t="t"/>
              <a:pathLst>
                <a:path extrusionOk="0" h="1122" w="547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3252484" y="1852208"/>
              <a:ext cx="22114" cy="45360"/>
            </a:xfrm>
            <a:custGeom>
              <a:rect b="b" l="l" r="r" t="t"/>
              <a:pathLst>
                <a:path extrusionOk="0" h="1122" w="547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3173085" y="1864619"/>
              <a:ext cx="38366" cy="102645"/>
            </a:xfrm>
            <a:custGeom>
              <a:rect b="b" l="l" r="r" t="t"/>
              <a:pathLst>
                <a:path extrusionOk="0" h="2539" w="949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3239709" y="1819705"/>
              <a:ext cx="50737" cy="27531"/>
            </a:xfrm>
            <a:custGeom>
              <a:rect b="b" l="l" r="r" t="t"/>
              <a:pathLst>
                <a:path extrusionOk="0" h="681" w="1255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129343" y="1813519"/>
              <a:ext cx="53486" cy="24822"/>
            </a:xfrm>
            <a:custGeom>
              <a:rect b="b" l="l" r="r" t="t"/>
              <a:pathLst>
                <a:path extrusionOk="0" h="614" w="1323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3172317" y="1990832"/>
              <a:ext cx="74791" cy="39174"/>
            </a:xfrm>
            <a:custGeom>
              <a:rect b="b" l="l" r="r" t="t"/>
              <a:pathLst>
                <a:path extrusionOk="0" h="969" w="185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936102" y="1485900"/>
              <a:ext cx="533643" cy="434151"/>
            </a:xfrm>
            <a:custGeom>
              <a:rect b="b" l="l" r="r" t="t"/>
              <a:pathLst>
                <a:path extrusionOk="0" h="10739" w="1320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362445" y="1835956"/>
              <a:ext cx="85989" cy="123951"/>
            </a:xfrm>
            <a:custGeom>
              <a:rect b="b" l="l" r="r" t="t"/>
              <a:pathLst>
                <a:path extrusionOk="0" h="3066" w="2127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2094695" y="4153426"/>
              <a:ext cx="274220" cy="484079"/>
            </a:xfrm>
            <a:custGeom>
              <a:rect b="b" l="l" r="r" t="t"/>
              <a:pathLst>
                <a:path extrusionOk="0" h="11974" w="6783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2094695" y="4545284"/>
              <a:ext cx="179700" cy="92215"/>
            </a:xfrm>
            <a:custGeom>
              <a:rect b="b" l="l" r="r" t="t"/>
              <a:pathLst>
                <a:path extrusionOk="0" h="2281" w="4445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2538058" y="2129455"/>
              <a:ext cx="197933" cy="312909"/>
            </a:xfrm>
            <a:custGeom>
              <a:rect b="b" l="l" r="r" t="t"/>
              <a:pathLst>
                <a:path extrusionOk="0" h="7740" w="4896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2690629" y="2229350"/>
              <a:ext cx="913864" cy="865108"/>
            </a:xfrm>
            <a:custGeom>
              <a:rect b="b" l="l" r="r" t="t"/>
              <a:pathLst>
                <a:path extrusionOk="0" h="21399" w="22605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2245326" y="3107947"/>
              <a:ext cx="1263157" cy="1100154"/>
            </a:xfrm>
            <a:custGeom>
              <a:rect b="b" l="l" r="r" t="t"/>
              <a:pathLst>
                <a:path extrusionOk="0" h="27213" w="31245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2497793" y="2941469"/>
              <a:ext cx="215721" cy="56962"/>
            </a:xfrm>
            <a:custGeom>
              <a:rect b="b" l="l" r="r" t="t"/>
              <a:pathLst>
                <a:path extrusionOk="0" h="1409" w="5336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3297762" y="2216211"/>
              <a:ext cx="311009" cy="575041"/>
            </a:xfrm>
            <a:custGeom>
              <a:rect b="b" l="l" r="r" t="t"/>
              <a:pathLst>
                <a:path extrusionOk="0" h="14224" w="7693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1720260" y="2966615"/>
              <a:ext cx="427157" cy="87566"/>
            </a:xfrm>
            <a:custGeom>
              <a:rect b="b" l="l" r="r" t="t"/>
              <a:pathLst>
                <a:path extrusionOk="0" h="2166" w="10566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1616889" y="2749401"/>
              <a:ext cx="322975" cy="304783"/>
            </a:xfrm>
            <a:custGeom>
              <a:rect b="b" l="l" r="r" t="t"/>
              <a:pathLst>
                <a:path extrusionOk="0" h="7539" w="7989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1132856" y="1940136"/>
              <a:ext cx="1342557" cy="867008"/>
            </a:xfrm>
            <a:custGeom>
              <a:rect b="b" l="l" r="r" t="t"/>
              <a:pathLst>
                <a:path extrusionOk="0" h="21446" w="33209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263154" y="1940136"/>
              <a:ext cx="212244" cy="867008"/>
            </a:xfrm>
            <a:custGeom>
              <a:rect b="b" l="l" r="r" t="t"/>
              <a:pathLst>
                <a:path extrusionOk="0" h="21446" w="525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59489" y="3162564"/>
              <a:ext cx="2251327" cy="48836"/>
            </a:xfrm>
            <a:custGeom>
              <a:rect b="b" l="l" r="r" t="t"/>
              <a:pathLst>
                <a:path extrusionOk="0" h="1208" w="55688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567930" y="3124603"/>
              <a:ext cx="583167" cy="1607397"/>
            </a:xfrm>
            <a:custGeom>
              <a:rect b="b" l="l" r="r" t="t"/>
              <a:pathLst>
                <a:path extrusionOk="0" h="39760" w="14425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2786643" y="3124603"/>
              <a:ext cx="583207" cy="1607397"/>
            </a:xfrm>
            <a:custGeom>
              <a:rect b="b" l="l" r="r" t="t"/>
              <a:pathLst>
                <a:path extrusionOk="0" h="39760" w="14426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747991" y="3048722"/>
              <a:ext cx="2480914" cy="124719"/>
            </a:xfrm>
            <a:custGeom>
              <a:rect b="b" l="l" r="r" t="t"/>
              <a:pathLst>
                <a:path extrusionOk="0" h="3085" w="61367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2520634" y="2107018"/>
              <a:ext cx="232782" cy="51909"/>
            </a:xfrm>
            <a:custGeom>
              <a:rect b="b" l="l" r="r" t="t"/>
              <a:pathLst>
                <a:path extrusionOk="0" h="1284" w="5758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2517157" y="2213867"/>
              <a:ext cx="89870" cy="173919"/>
            </a:xfrm>
            <a:custGeom>
              <a:rect b="b" l="l" r="r" t="t"/>
              <a:pathLst>
                <a:path extrusionOk="0" h="4302" w="2223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14"/>
          <p:cNvGrpSpPr/>
          <p:nvPr/>
        </p:nvGrpSpPr>
        <p:grpSpPr>
          <a:xfrm>
            <a:off x="198112" y="3570797"/>
            <a:ext cx="1582546" cy="1368118"/>
            <a:chOff x="457200" y="997005"/>
            <a:chExt cx="4114785" cy="3734967"/>
          </a:xfrm>
        </p:grpSpPr>
        <p:sp>
          <p:nvSpPr>
            <p:cNvPr id="281" name="Google Shape;281;p14"/>
            <p:cNvSpPr/>
            <p:nvPr/>
          </p:nvSpPr>
          <p:spPr>
            <a:xfrm>
              <a:off x="457200" y="4475703"/>
              <a:ext cx="3036451" cy="256268"/>
            </a:xfrm>
            <a:custGeom>
              <a:rect b="b" l="l" r="r" t="t"/>
              <a:pathLst>
                <a:path extrusionOk="0" h="7251" w="85915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125429" y="3092593"/>
              <a:ext cx="204386" cy="1191325"/>
            </a:xfrm>
            <a:custGeom>
              <a:rect b="b" l="l" r="r" t="t"/>
              <a:pathLst>
                <a:path extrusionOk="0" h="33708" w="5783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484583" y="3638253"/>
              <a:ext cx="111541" cy="667302"/>
            </a:xfrm>
            <a:custGeom>
              <a:rect b="b" l="l" r="r" t="t"/>
              <a:pathLst>
                <a:path extrusionOk="0" h="18881" w="3156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689360" y="3070009"/>
              <a:ext cx="205799" cy="1235538"/>
            </a:xfrm>
            <a:custGeom>
              <a:rect b="b" l="l" r="r" t="t"/>
              <a:pathLst>
                <a:path extrusionOk="0" h="34959" w="5823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2097995" y="3230077"/>
              <a:ext cx="167842" cy="1103852"/>
            </a:xfrm>
            <a:custGeom>
              <a:rect b="b" l="l" r="r" t="t"/>
              <a:pathLst>
                <a:path extrusionOk="0" h="31233" w="4749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2493659" y="3432946"/>
              <a:ext cx="163989" cy="913003"/>
            </a:xfrm>
            <a:custGeom>
              <a:rect b="b" l="l" r="r" t="t"/>
              <a:pathLst>
                <a:path extrusionOk="0" h="25833" w="464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2641251" y="3274786"/>
              <a:ext cx="118786" cy="1009134"/>
            </a:xfrm>
            <a:custGeom>
              <a:rect b="b" l="l" r="r" t="t"/>
              <a:pathLst>
                <a:path extrusionOk="0" h="28553" w="3361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1060539" y="3002222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1493702" y="3526711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1624966" y="2976245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2157159" y="3143063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2435520" y="3343069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2648002" y="3165188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658160" y="4315141"/>
              <a:ext cx="2634536" cy="317340"/>
            </a:xfrm>
            <a:custGeom>
              <a:rect b="b" l="l" r="r" t="t"/>
              <a:pathLst>
                <a:path extrusionOk="0" h="8979" w="74543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658160" y="4469483"/>
              <a:ext cx="2634536" cy="163000"/>
            </a:xfrm>
            <a:custGeom>
              <a:rect b="b" l="l" r="r" t="t"/>
              <a:pathLst>
                <a:path extrusionOk="0" h="4612" w="74543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883153" y="997005"/>
              <a:ext cx="2198975" cy="3376799"/>
            </a:xfrm>
            <a:custGeom>
              <a:rect b="b" l="l" r="r" t="t"/>
              <a:pathLst>
                <a:path extrusionOk="0" h="95545" w="62219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1217285" y="1476291"/>
              <a:ext cx="1552843" cy="922581"/>
            </a:xfrm>
            <a:custGeom>
              <a:rect b="b" l="l" r="r" t="t"/>
              <a:pathLst>
                <a:path extrusionOk="0" h="26104" w="43937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1751882" y="2398847"/>
              <a:ext cx="1018253" cy="340914"/>
            </a:xfrm>
            <a:custGeom>
              <a:rect b="b" l="l" r="r" t="t"/>
              <a:pathLst>
                <a:path extrusionOk="0" h="9646" w="28811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1751882" y="2398847"/>
              <a:ext cx="1018253" cy="340914"/>
            </a:xfrm>
            <a:custGeom>
              <a:rect b="b" l="l" r="r" t="t"/>
              <a:pathLst>
                <a:path extrusionOk="0" h="9646" w="28811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2075411" y="2583938"/>
              <a:ext cx="573079" cy="155825"/>
            </a:xfrm>
            <a:custGeom>
              <a:rect b="b" l="l" r="r" t="t"/>
              <a:pathLst>
                <a:path extrusionOk="0" h="4409" w="16215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1217744" y="2140702"/>
              <a:ext cx="235593" cy="133665"/>
            </a:xfrm>
            <a:custGeom>
              <a:rect b="b" l="l" r="r" t="t"/>
              <a:pathLst>
                <a:path extrusionOk="0" h="3782" w="6666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1228807" y="1835905"/>
              <a:ext cx="411069" cy="230787"/>
            </a:xfrm>
            <a:custGeom>
              <a:rect b="b" l="l" r="r" t="t"/>
              <a:pathLst>
                <a:path extrusionOk="0" h="6530" w="11631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2330234" y="2121935"/>
              <a:ext cx="439908" cy="172648"/>
            </a:xfrm>
            <a:custGeom>
              <a:rect b="b" l="l" r="r" t="t"/>
              <a:pathLst>
                <a:path extrusionOk="0" h="4885" w="12447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1276414" y="1869552"/>
              <a:ext cx="189931" cy="39937"/>
            </a:xfrm>
            <a:custGeom>
              <a:rect b="b" l="l" r="r" t="t"/>
              <a:pathLst>
                <a:path extrusionOk="0" h="1130" w="5374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2151858" y="1693120"/>
              <a:ext cx="479350" cy="223117"/>
            </a:xfrm>
            <a:custGeom>
              <a:rect b="b" l="l" r="r" t="t"/>
              <a:pathLst>
                <a:path extrusionOk="0" h="6313" w="13563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424458" y="1835905"/>
              <a:ext cx="291364" cy="40432"/>
            </a:xfrm>
            <a:custGeom>
              <a:rect b="b" l="l" r="r" t="t"/>
              <a:pathLst>
                <a:path extrusionOk="0" h="1144" w="8244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711485" y="2101755"/>
              <a:ext cx="144728" cy="297124"/>
            </a:xfrm>
            <a:custGeom>
              <a:rect b="b" l="l" r="r" t="t"/>
              <a:pathLst>
                <a:path extrusionOk="0" h="8407" w="4095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1815817" y="1480638"/>
              <a:ext cx="163000" cy="267331"/>
            </a:xfrm>
            <a:custGeom>
              <a:rect b="b" l="l" r="r" t="t"/>
              <a:pathLst>
                <a:path extrusionOk="0" h="7564" w="4612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2041765" y="1478694"/>
              <a:ext cx="162045" cy="151973"/>
            </a:xfrm>
            <a:custGeom>
              <a:rect b="b" l="l" r="r" t="t"/>
              <a:pathLst>
                <a:path extrusionOk="0" h="4300" w="4585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1385517" y="1693120"/>
              <a:ext cx="410114" cy="177914"/>
            </a:xfrm>
            <a:custGeom>
              <a:rect b="b" l="l" r="r" t="t"/>
              <a:pathLst>
                <a:path extrusionOk="0" h="5034" w="11604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2079264" y="1680149"/>
              <a:ext cx="135609" cy="131757"/>
            </a:xfrm>
            <a:custGeom>
              <a:rect b="b" l="l" r="r" t="t"/>
              <a:pathLst>
                <a:path extrusionOk="0" h="3728" w="3837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1620124" y="2059944"/>
              <a:ext cx="113980" cy="184134"/>
            </a:xfrm>
            <a:custGeom>
              <a:rect b="b" l="l" r="r" t="t"/>
              <a:pathLst>
                <a:path extrusionOk="0" h="5210" w="3225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1973977" y="2142152"/>
              <a:ext cx="185619" cy="441817"/>
            </a:xfrm>
            <a:custGeom>
              <a:rect b="b" l="l" r="r" t="t"/>
              <a:pathLst>
                <a:path extrusionOk="0" h="12501" w="5252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2139841" y="2327702"/>
              <a:ext cx="133665" cy="155790"/>
            </a:xfrm>
            <a:custGeom>
              <a:rect b="b" l="l" r="r" t="t"/>
              <a:pathLst>
                <a:path extrusionOk="0" h="4408" w="3782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591779" y="1921470"/>
              <a:ext cx="503383" cy="187068"/>
            </a:xfrm>
            <a:custGeom>
              <a:rect b="b" l="l" r="r" t="t"/>
              <a:pathLst>
                <a:path extrusionOk="0" h="5293" w="14243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2041765" y="1881109"/>
              <a:ext cx="298573" cy="147131"/>
            </a:xfrm>
            <a:custGeom>
              <a:rect b="b" l="l" r="r" t="t"/>
              <a:pathLst>
                <a:path extrusionOk="0" h="4163" w="8448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499456" y="2274334"/>
              <a:ext cx="140416" cy="163989"/>
            </a:xfrm>
            <a:custGeom>
              <a:rect b="b" l="l" r="r" t="t"/>
              <a:pathLst>
                <a:path extrusionOk="0" h="4640" w="3973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457610" y="1856086"/>
              <a:ext cx="175511" cy="140416"/>
            </a:xfrm>
            <a:custGeom>
              <a:rect b="b" l="l" r="r" t="t"/>
              <a:pathLst>
                <a:path extrusionOk="0" h="3973" w="4966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566254" y="2088784"/>
              <a:ext cx="203891" cy="39937"/>
            </a:xfrm>
            <a:custGeom>
              <a:rect b="b" l="l" r="r" t="t"/>
              <a:pathLst>
                <a:path extrusionOk="0" h="1130" w="5769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550427" y="1547931"/>
              <a:ext cx="197140" cy="102423"/>
            </a:xfrm>
            <a:custGeom>
              <a:rect b="b" l="l" r="r" t="t"/>
              <a:pathLst>
                <a:path extrusionOk="0" h="2898" w="5578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1335542" y="2398847"/>
              <a:ext cx="40396" cy="136599"/>
            </a:xfrm>
            <a:custGeom>
              <a:rect b="b" l="l" r="r" t="t"/>
              <a:pathLst>
                <a:path extrusionOk="0" h="3865" w="1143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412449" y="2398847"/>
              <a:ext cx="40432" cy="136599"/>
            </a:xfrm>
            <a:custGeom>
              <a:rect b="b" l="l" r="r" t="t"/>
              <a:pathLst>
                <a:path extrusionOk="0" h="3865" w="1144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489850" y="2398847"/>
              <a:ext cx="39937" cy="136599"/>
            </a:xfrm>
            <a:custGeom>
              <a:rect b="b" l="l" r="r" t="t"/>
              <a:pathLst>
                <a:path extrusionOk="0" h="3865" w="113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1566791" y="2398847"/>
              <a:ext cx="39937" cy="136599"/>
            </a:xfrm>
            <a:custGeom>
              <a:rect b="b" l="l" r="r" t="t"/>
              <a:pathLst>
                <a:path extrusionOk="0" h="3865" w="113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1643697" y="2398847"/>
              <a:ext cx="40432" cy="136599"/>
            </a:xfrm>
            <a:custGeom>
              <a:rect b="b" l="l" r="r" t="t"/>
              <a:pathLst>
                <a:path extrusionOk="0" h="3865" w="1144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3336447" y="4559360"/>
              <a:ext cx="1235538" cy="146671"/>
            </a:xfrm>
            <a:custGeom>
              <a:rect b="b" l="l" r="r" t="t"/>
              <a:pathLst>
                <a:path extrusionOk="0" h="4150" w="34959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3168638" y="3276730"/>
              <a:ext cx="788491" cy="663944"/>
            </a:xfrm>
            <a:custGeom>
              <a:rect b="b" l="l" r="r" t="t"/>
              <a:pathLst>
                <a:path extrusionOk="0" h="18786" w="2231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3082119" y="3865649"/>
              <a:ext cx="118786" cy="118291"/>
            </a:xfrm>
            <a:custGeom>
              <a:rect b="b" l="l" r="r" t="t"/>
              <a:pathLst>
                <a:path extrusionOk="0" h="3347" w="3361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3586922" y="3474297"/>
              <a:ext cx="709147" cy="1161036"/>
            </a:xfrm>
            <a:custGeom>
              <a:rect b="b" l="l" r="r" t="t"/>
              <a:pathLst>
                <a:path extrusionOk="0" h="32851" w="20065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3751797" y="3622843"/>
              <a:ext cx="475039" cy="59199"/>
            </a:xfrm>
            <a:custGeom>
              <a:rect b="b" l="l" r="r" t="t"/>
              <a:pathLst>
                <a:path extrusionOk="0" h="1675" w="13441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3751797" y="3757005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3751797" y="3891131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3751797" y="4025258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3751797" y="4159879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3751797" y="4294005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3751797" y="4428132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3667681" y="3622843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3667681" y="3656525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3667681" y="3757005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3667681" y="3790652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3667681" y="4025258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3667681" y="4059399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3667681" y="3891131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3667681" y="3924778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3667681" y="4159879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3667681" y="4193526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3667681" y="4294005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3667681" y="4327652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3667681" y="4428132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3667681" y="4461778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3722497" y="3425736"/>
              <a:ext cx="438459" cy="48596"/>
            </a:xfrm>
            <a:custGeom>
              <a:rect b="b" l="l" r="r" t="t"/>
              <a:pathLst>
                <a:path extrusionOk="0" h="1375" w="12406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2"/>
          <p:cNvSpPr txBox="1"/>
          <p:nvPr>
            <p:ph type="title"/>
          </p:nvPr>
        </p:nvSpPr>
        <p:spPr>
          <a:xfrm>
            <a:off x="1204200" y="96400"/>
            <a:ext cx="673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New Version (Visual Inspection &amp; FID)</a:t>
            </a:r>
            <a:endParaRPr/>
          </a:p>
        </p:txBody>
      </p:sp>
      <p:pic>
        <p:nvPicPr>
          <p:cNvPr id="687" name="Google Shape;687;p32"/>
          <p:cNvPicPr preferRelativeResize="0"/>
          <p:nvPr/>
        </p:nvPicPr>
        <p:blipFill rotWithShape="1">
          <a:blip r:embed="rId3">
            <a:alphaModFix/>
          </a:blip>
          <a:srcRect b="46924" l="60623" r="1623" t="25784"/>
          <a:stretch/>
        </p:blipFill>
        <p:spPr>
          <a:xfrm>
            <a:off x="2391025" y="621050"/>
            <a:ext cx="4361948" cy="17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2"/>
          <p:cNvPicPr preferRelativeResize="0"/>
          <p:nvPr/>
        </p:nvPicPr>
        <p:blipFill rotWithShape="1">
          <a:blip r:embed="rId3">
            <a:alphaModFix/>
          </a:blip>
          <a:srcRect b="10788" l="59828" r="1622" t="56390"/>
          <a:stretch/>
        </p:blipFill>
        <p:spPr>
          <a:xfrm>
            <a:off x="2061838" y="2547900"/>
            <a:ext cx="5020324" cy="2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3"/>
          <p:cNvSpPr txBox="1"/>
          <p:nvPr>
            <p:ph type="title"/>
          </p:nvPr>
        </p:nvSpPr>
        <p:spPr>
          <a:xfrm>
            <a:off x="1204200" y="96400"/>
            <a:ext cx="6735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New Version (Miscellaneous Methods)</a:t>
            </a:r>
            <a:endParaRPr/>
          </a:p>
        </p:txBody>
      </p:sp>
      <p:pic>
        <p:nvPicPr>
          <p:cNvPr id="694" name="Google Shape;694;p33"/>
          <p:cNvPicPr preferRelativeResize="0"/>
          <p:nvPr/>
        </p:nvPicPr>
        <p:blipFill rotWithShape="1">
          <a:blip r:embed="rId3">
            <a:alphaModFix/>
          </a:blip>
          <a:srcRect b="36659" l="59323" r="0" t="37190"/>
          <a:stretch/>
        </p:blipFill>
        <p:spPr>
          <a:xfrm>
            <a:off x="84975" y="509350"/>
            <a:ext cx="3941350" cy="130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3"/>
          <p:cNvPicPr preferRelativeResize="0"/>
          <p:nvPr/>
        </p:nvPicPr>
        <p:blipFill rotWithShape="1">
          <a:blip r:embed="rId4">
            <a:alphaModFix/>
          </a:blip>
          <a:srcRect b="10206" l="61317" r="1159" t="11881"/>
          <a:stretch/>
        </p:blipFill>
        <p:spPr>
          <a:xfrm>
            <a:off x="2956038" y="1050175"/>
            <a:ext cx="3231923" cy="394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3"/>
          <p:cNvPicPr preferRelativeResize="0"/>
          <p:nvPr/>
        </p:nvPicPr>
        <p:blipFill rotWithShape="1">
          <a:blip r:embed="rId5">
            <a:alphaModFix/>
          </a:blip>
          <a:srcRect b="48217" l="59808" r="0" t="31347"/>
          <a:stretch/>
        </p:blipFill>
        <p:spPr>
          <a:xfrm>
            <a:off x="5153575" y="611749"/>
            <a:ext cx="3809741" cy="11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3"/>
          <p:cNvPicPr preferRelativeResize="0"/>
          <p:nvPr/>
        </p:nvPicPr>
        <p:blipFill rotWithShape="1">
          <a:blip r:embed="rId6">
            <a:alphaModFix/>
          </a:blip>
          <a:srcRect b="50923" l="65749" r="18014" t="43712"/>
          <a:stretch/>
        </p:blipFill>
        <p:spPr>
          <a:xfrm>
            <a:off x="5153575" y="1810025"/>
            <a:ext cx="3602427" cy="6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33"/>
          <p:cNvSpPr/>
          <p:nvPr/>
        </p:nvSpPr>
        <p:spPr>
          <a:xfrm rot="-8361237">
            <a:off x="2284681" y="1898849"/>
            <a:ext cx="916510" cy="261683"/>
          </a:xfrm>
          <a:prstGeom prst="leftArrow">
            <a:avLst>
              <a:gd fmla="val 50000" name="adj1"/>
              <a:gd fmla="val 76086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699" name="Google Shape;699;p33"/>
          <p:cNvSpPr txBox="1"/>
          <p:nvPr/>
        </p:nvSpPr>
        <p:spPr>
          <a:xfrm>
            <a:off x="873350" y="2665650"/>
            <a:ext cx="1554900" cy="954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Methods:</a:t>
            </a:r>
            <a:endParaRPr b="1" sz="1000" u="sng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000"/>
              <a:buFont typeface="Fira Sans Extra Condensed"/>
              <a:buChar char="●"/>
            </a:pP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Minibatch Discrimination</a:t>
            </a:r>
            <a:endParaRPr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000"/>
              <a:buFont typeface="Fira Sans Extra Condensed"/>
              <a:buChar char="●"/>
            </a:pP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Label Smoothing</a:t>
            </a:r>
            <a:endParaRPr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4"/>
          <p:cNvSpPr txBox="1"/>
          <p:nvPr>
            <p:ph type="title"/>
          </p:nvPr>
        </p:nvSpPr>
        <p:spPr>
          <a:xfrm>
            <a:off x="-125" y="96400"/>
            <a:ext cx="55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GAN</a:t>
            </a:r>
            <a:endParaRPr/>
          </a:p>
        </p:txBody>
      </p:sp>
      <p:pic>
        <p:nvPicPr>
          <p:cNvPr id="705" name="Google Shape;705;p34"/>
          <p:cNvPicPr preferRelativeResize="0"/>
          <p:nvPr/>
        </p:nvPicPr>
        <p:blipFill rotWithShape="1">
          <a:blip r:embed="rId3">
            <a:alphaModFix/>
          </a:blip>
          <a:srcRect b="39664" l="59661" r="0" t="30277"/>
          <a:stretch/>
        </p:blipFill>
        <p:spPr>
          <a:xfrm>
            <a:off x="797190" y="1112713"/>
            <a:ext cx="4565724" cy="19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4"/>
          <p:cNvPicPr preferRelativeResize="0"/>
          <p:nvPr/>
        </p:nvPicPr>
        <p:blipFill rotWithShape="1">
          <a:blip r:embed="rId4">
            <a:alphaModFix/>
          </a:blip>
          <a:srcRect b="6669" l="58966" r="17836" t="9226"/>
          <a:stretch/>
        </p:blipFill>
        <p:spPr>
          <a:xfrm>
            <a:off x="5688176" y="0"/>
            <a:ext cx="27828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4"/>
          <p:cNvPicPr preferRelativeResize="0"/>
          <p:nvPr/>
        </p:nvPicPr>
        <p:blipFill rotWithShape="1">
          <a:blip r:embed="rId5">
            <a:alphaModFix/>
          </a:blip>
          <a:srcRect b="41108" l="57510" r="0" t="46703"/>
          <a:stretch/>
        </p:blipFill>
        <p:spPr>
          <a:xfrm>
            <a:off x="572438" y="3125387"/>
            <a:ext cx="5015250" cy="9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4"/>
          <p:cNvSpPr txBox="1"/>
          <p:nvPr/>
        </p:nvSpPr>
        <p:spPr>
          <a:xfrm>
            <a:off x="4098024" y="1833388"/>
            <a:ext cx="1409100" cy="954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Include </a:t>
            </a: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conditions</a:t>
            </a: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to allow model to include </a:t>
            </a: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features into consideration</a:t>
            </a: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while </a:t>
            </a: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generating images</a:t>
            </a:r>
            <a:endParaRPr b="1"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09" name="Google Shape;709;p34"/>
          <p:cNvSpPr txBox="1"/>
          <p:nvPr/>
        </p:nvSpPr>
        <p:spPr>
          <a:xfrm>
            <a:off x="3676325" y="3125388"/>
            <a:ext cx="1256700" cy="33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Using </a:t>
            </a: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PReLU </a:t>
            </a: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cGAN</a:t>
            </a:r>
            <a:endParaRPr b="1"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5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cGANMonitor + One Hot Encode y_train</a:t>
            </a:r>
            <a:endParaRPr/>
          </a:p>
        </p:txBody>
      </p:sp>
      <p:pic>
        <p:nvPicPr>
          <p:cNvPr id="715" name="Google Shape;715;p35"/>
          <p:cNvPicPr preferRelativeResize="0"/>
          <p:nvPr/>
        </p:nvPicPr>
        <p:blipFill rotWithShape="1">
          <a:blip r:embed="rId3">
            <a:alphaModFix/>
          </a:blip>
          <a:srcRect b="13437" l="57826" r="13616" t="21079"/>
          <a:stretch/>
        </p:blipFill>
        <p:spPr>
          <a:xfrm>
            <a:off x="2744637" y="428675"/>
            <a:ext cx="3654728" cy="471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cGAN Version 1</a:t>
            </a:r>
            <a:endParaRPr/>
          </a:p>
        </p:txBody>
      </p:sp>
      <p:pic>
        <p:nvPicPr>
          <p:cNvPr id="721" name="Google Shape;721;p36"/>
          <p:cNvPicPr preferRelativeResize="0"/>
          <p:nvPr/>
        </p:nvPicPr>
        <p:blipFill rotWithShape="1">
          <a:blip r:embed="rId3">
            <a:alphaModFix/>
          </a:blip>
          <a:srcRect b="30946" l="57980" r="9400" t="20828"/>
          <a:stretch/>
        </p:blipFill>
        <p:spPr>
          <a:xfrm>
            <a:off x="128775" y="612400"/>
            <a:ext cx="4261299" cy="36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6"/>
          <p:cNvPicPr preferRelativeResize="0"/>
          <p:nvPr/>
        </p:nvPicPr>
        <p:blipFill rotWithShape="1">
          <a:blip r:embed="rId4">
            <a:alphaModFix/>
          </a:blip>
          <a:srcRect b="29074" l="58171" r="7907" t="22837"/>
          <a:stretch/>
        </p:blipFill>
        <p:spPr>
          <a:xfrm>
            <a:off x="4390075" y="612400"/>
            <a:ext cx="4625152" cy="36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7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cGAN Version 1 (Losses &amp; KL Divergence)</a:t>
            </a:r>
            <a:endParaRPr/>
          </a:p>
        </p:txBody>
      </p:sp>
      <p:pic>
        <p:nvPicPr>
          <p:cNvPr id="728" name="Google Shape;728;p37"/>
          <p:cNvPicPr preferRelativeResize="0"/>
          <p:nvPr/>
        </p:nvPicPr>
        <p:blipFill rotWithShape="1">
          <a:blip r:embed="rId3">
            <a:alphaModFix/>
          </a:blip>
          <a:srcRect b="8161" l="58145" r="3908" t="16690"/>
          <a:stretch/>
        </p:blipFill>
        <p:spPr>
          <a:xfrm>
            <a:off x="209275" y="463438"/>
            <a:ext cx="3222851" cy="359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7"/>
          <p:cNvPicPr preferRelativeResize="0"/>
          <p:nvPr/>
        </p:nvPicPr>
        <p:blipFill rotWithShape="1">
          <a:blip r:embed="rId4">
            <a:alphaModFix/>
          </a:blip>
          <a:srcRect b="46844" l="57682" r="4031" t="45015"/>
          <a:stretch/>
        </p:blipFill>
        <p:spPr>
          <a:xfrm>
            <a:off x="209275" y="4053788"/>
            <a:ext cx="6341325" cy="62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7"/>
          <p:cNvPicPr preferRelativeResize="0"/>
          <p:nvPr/>
        </p:nvPicPr>
        <p:blipFill rotWithShape="1">
          <a:blip r:embed="rId5">
            <a:alphaModFix/>
          </a:blip>
          <a:srcRect b="27434" l="57707" r="1552" t="31777"/>
          <a:stretch/>
        </p:blipFill>
        <p:spPr>
          <a:xfrm>
            <a:off x="3489850" y="987513"/>
            <a:ext cx="5444874" cy="306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8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cGAN Version 1 (Visual Inspection &amp; FID)</a:t>
            </a:r>
            <a:endParaRPr/>
          </a:p>
        </p:txBody>
      </p:sp>
      <p:pic>
        <p:nvPicPr>
          <p:cNvPr id="736" name="Google Shape;736;p38"/>
          <p:cNvPicPr preferRelativeResize="0"/>
          <p:nvPr/>
        </p:nvPicPr>
        <p:blipFill rotWithShape="1">
          <a:blip r:embed="rId3">
            <a:alphaModFix/>
          </a:blip>
          <a:srcRect b="15259" l="57816" r="8565" t="12250"/>
          <a:stretch/>
        </p:blipFill>
        <p:spPr>
          <a:xfrm>
            <a:off x="235700" y="586275"/>
            <a:ext cx="3692600" cy="44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8"/>
          <p:cNvPicPr preferRelativeResize="0"/>
          <p:nvPr/>
        </p:nvPicPr>
        <p:blipFill rotWithShape="1">
          <a:blip r:embed="rId4">
            <a:alphaModFix/>
          </a:blip>
          <a:srcRect b="27796" l="57556" r="3959" t="50517"/>
          <a:stretch/>
        </p:blipFill>
        <p:spPr>
          <a:xfrm>
            <a:off x="4019175" y="2036187"/>
            <a:ext cx="4981125" cy="157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9"/>
          <p:cNvSpPr txBox="1"/>
          <p:nvPr>
            <p:ph type="title"/>
          </p:nvPr>
        </p:nvSpPr>
        <p:spPr>
          <a:xfrm>
            <a:off x="91500" y="57275"/>
            <a:ext cx="4783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</a:t>
            </a:r>
            <a:r>
              <a:rPr lang="en"/>
              <a:t>GAN</a:t>
            </a:r>
            <a:endParaRPr/>
          </a:p>
        </p:txBody>
      </p:sp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4547" l="57814" r="0" t="17572"/>
          <a:stretch/>
        </p:blipFill>
        <p:spPr>
          <a:xfrm>
            <a:off x="269425" y="866075"/>
            <a:ext cx="4605875" cy="24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7487" l="58790" r="17915" t="7716"/>
          <a:stretch/>
        </p:blipFill>
        <p:spPr>
          <a:xfrm>
            <a:off x="4946025" y="0"/>
            <a:ext cx="3235901" cy="50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39"/>
          <p:cNvSpPr txBox="1"/>
          <p:nvPr/>
        </p:nvSpPr>
        <p:spPr>
          <a:xfrm>
            <a:off x="1076962" y="3510375"/>
            <a:ext cx="2812800" cy="646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Auxiliary Classifier in Discriminator Outputs 2 Losses:</a:t>
            </a:r>
            <a:endParaRPr b="1"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000"/>
              <a:buFont typeface="Fira Sans Extra Condensed"/>
              <a:buChar char="-"/>
            </a:pP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Discriminator loss</a:t>
            </a:r>
            <a:endParaRPr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000"/>
              <a:buFont typeface="Fira Sans Extra Condensed"/>
              <a:buChar char="-"/>
            </a:pP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Auxiliary loss</a:t>
            </a: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endParaRPr b="1"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0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ACGAN Version 1</a:t>
            </a:r>
            <a:endParaRPr/>
          </a:p>
        </p:txBody>
      </p:sp>
      <p:pic>
        <p:nvPicPr>
          <p:cNvPr id="751" name="Google Shape;751;p40"/>
          <p:cNvPicPr preferRelativeResize="0"/>
          <p:nvPr/>
        </p:nvPicPr>
        <p:blipFill rotWithShape="1">
          <a:blip r:embed="rId3">
            <a:alphaModFix/>
          </a:blip>
          <a:srcRect b="35321" l="57873" r="8961" t="16920"/>
          <a:stretch/>
        </p:blipFill>
        <p:spPr>
          <a:xfrm>
            <a:off x="198238" y="676563"/>
            <a:ext cx="4467799" cy="399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0"/>
          <p:cNvPicPr preferRelativeResize="0"/>
          <p:nvPr/>
        </p:nvPicPr>
        <p:blipFill rotWithShape="1">
          <a:blip r:embed="rId4">
            <a:alphaModFix/>
          </a:blip>
          <a:srcRect b="22482" l="58035" r="13711" t="27289"/>
          <a:stretch/>
        </p:blipFill>
        <p:spPr>
          <a:xfrm>
            <a:off x="4666037" y="676563"/>
            <a:ext cx="4279726" cy="399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1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ACGAN Version 1 (Losses &amp; KL Divergence)</a:t>
            </a:r>
            <a:endParaRPr/>
          </a:p>
        </p:txBody>
      </p:sp>
      <p:pic>
        <p:nvPicPr>
          <p:cNvPr id="758" name="Google Shape;758;p41"/>
          <p:cNvPicPr preferRelativeResize="0"/>
          <p:nvPr/>
        </p:nvPicPr>
        <p:blipFill rotWithShape="1">
          <a:blip r:embed="rId3">
            <a:alphaModFix/>
          </a:blip>
          <a:srcRect b="6390" l="57816" r="4736" t="44791"/>
          <a:stretch/>
        </p:blipFill>
        <p:spPr>
          <a:xfrm>
            <a:off x="107712" y="729825"/>
            <a:ext cx="4087076" cy="347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4">
            <a:alphaModFix/>
          </a:blip>
          <a:srcRect b="58502" l="57660" r="1064" t="35708"/>
          <a:stretch/>
        </p:blipFill>
        <p:spPr>
          <a:xfrm>
            <a:off x="96713" y="4203850"/>
            <a:ext cx="5361377" cy="5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5">
            <a:alphaModFix/>
          </a:blip>
          <a:srcRect b="9574" l="58074" r="1433" t="42118"/>
          <a:stretch/>
        </p:blipFill>
        <p:spPr>
          <a:xfrm>
            <a:off x="4194788" y="586524"/>
            <a:ext cx="4852500" cy="361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5"/>
          <p:cNvSpPr txBox="1"/>
          <p:nvPr>
            <p:ph type="title"/>
          </p:nvPr>
        </p:nvSpPr>
        <p:spPr>
          <a:xfrm>
            <a:off x="457200" y="2144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GAN</a:t>
            </a:r>
            <a:endParaRPr/>
          </a:p>
        </p:txBody>
      </p:sp>
      <p:pic>
        <p:nvPicPr>
          <p:cNvPr id="357" name="Google Shape;357;p15"/>
          <p:cNvPicPr preferRelativeResize="0"/>
          <p:nvPr/>
        </p:nvPicPr>
        <p:blipFill rotWithShape="1">
          <a:blip r:embed="rId3">
            <a:alphaModFix/>
          </a:blip>
          <a:srcRect b="27173" l="59404" r="3582" t="11348"/>
          <a:stretch/>
        </p:blipFill>
        <p:spPr>
          <a:xfrm>
            <a:off x="2224787" y="642875"/>
            <a:ext cx="4694426" cy="4385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15"/>
          <p:cNvGrpSpPr/>
          <p:nvPr/>
        </p:nvGrpSpPr>
        <p:grpSpPr>
          <a:xfrm>
            <a:off x="349074" y="3125946"/>
            <a:ext cx="1522650" cy="1802042"/>
            <a:chOff x="3525722" y="1985800"/>
            <a:chExt cx="2702609" cy="2746178"/>
          </a:xfrm>
        </p:grpSpPr>
        <p:sp>
          <p:nvSpPr>
            <p:cNvPr id="359" name="Google Shape;359;p15"/>
            <p:cNvSpPr/>
            <p:nvPr/>
          </p:nvSpPr>
          <p:spPr>
            <a:xfrm>
              <a:off x="5442457" y="4676877"/>
              <a:ext cx="683885" cy="51372"/>
            </a:xfrm>
            <a:custGeom>
              <a:rect b="b" l="l" r="r" t="t"/>
              <a:pathLst>
                <a:path extrusionOk="0" h="1447" w="19263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3525722" y="4641150"/>
              <a:ext cx="995383" cy="90828"/>
            </a:xfrm>
            <a:custGeom>
              <a:rect b="b" l="l" r="r" t="t"/>
              <a:pathLst>
                <a:path extrusionOk="0" h="2558" w="45219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580521" y="4523830"/>
              <a:ext cx="288067" cy="139134"/>
            </a:xfrm>
            <a:custGeom>
              <a:rect b="b" l="l" r="r" t="t"/>
              <a:pathLst>
                <a:path extrusionOk="0" h="3919" w="8114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3950723" y="4466034"/>
              <a:ext cx="209181" cy="236376"/>
            </a:xfrm>
            <a:custGeom>
              <a:rect b="b" l="l" r="r" t="t"/>
              <a:pathLst>
                <a:path extrusionOk="0" h="6658" w="5892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4109202" y="3262998"/>
              <a:ext cx="1703978" cy="44911"/>
            </a:xfrm>
            <a:custGeom>
              <a:rect b="b" l="l" r="r" t="t"/>
              <a:pathLst>
                <a:path extrusionOk="0" h="1265" w="47996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3841912" y="3228313"/>
              <a:ext cx="534952" cy="1474135"/>
            </a:xfrm>
            <a:custGeom>
              <a:rect b="b" l="l" r="r" t="t"/>
              <a:pathLst>
                <a:path extrusionOk="0" h="41522" w="15068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5515909" y="3228313"/>
              <a:ext cx="534916" cy="1474135"/>
            </a:xfrm>
            <a:custGeom>
              <a:rect b="b" l="l" r="r" t="t"/>
              <a:pathLst>
                <a:path extrusionOk="0" h="41522" w="15067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4007171" y="3158589"/>
              <a:ext cx="1914153" cy="114638"/>
            </a:xfrm>
            <a:custGeom>
              <a:rect b="b" l="l" r="r" t="t"/>
              <a:pathLst>
                <a:path extrusionOk="0" h="3229" w="53916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5118400" y="2880435"/>
              <a:ext cx="295203" cy="279227"/>
            </a:xfrm>
            <a:custGeom>
              <a:rect b="b" l="l" r="r" t="t"/>
              <a:pathLst>
                <a:path extrusionOk="0" h="7865" w="8315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4697779" y="2208181"/>
              <a:ext cx="1089217" cy="657364"/>
            </a:xfrm>
            <a:custGeom>
              <a:rect b="b" l="l" r="r" t="t"/>
              <a:pathLst>
                <a:path extrusionOk="0" fill="none" h="18516" w="3068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fill="none" h="22347" w="34606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5022866" y="3079385"/>
              <a:ext cx="390741" cy="80271"/>
            </a:xfrm>
            <a:custGeom>
              <a:rect b="b" l="l" r="r" t="t"/>
              <a:pathLst>
                <a:path extrusionOk="0" h="2261" w="11006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4852494" y="2303395"/>
              <a:ext cx="320375" cy="46970"/>
            </a:xfrm>
            <a:custGeom>
              <a:rect b="b" l="l" r="r" t="t"/>
              <a:pathLst>
                <a:path extrusionOk="0" h="1323" w="9024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336733" y="2406456"/>
              <a:ext cx="320339" cy="47289"/>
            </a:xfrm>
            <a:custGeom>
              <a:rect b="b" l="l" r="r" t="t"/>
              <a:pathLst>
                <a:path extrusionOk="0" h="1332" w="9023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5160220" y="2509801"/>
              <a:ext cx="343842" cy="47325"/>
            </a:xfrm>
            <a:custGeom>
              <a:rect b="b" l="l" r="r" t="t"/>
              <a:pathLst>
                <a:path extrusionOk="0" h="1333" w="9685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4842305" y="2406456"/>
              <a:ext cx="440053" cy="47289"/>
            </a:xfrm>
            <a:custGeom>
              <a:rect b="b" l="l" r="r" t="t"/>
              <a:pathLst>
                <a:path extrusionOk="0" h="1332" w="12395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4831087" y="2509801"/>
              <a:ext cx="274789" cy="47325"/>
            </a:xfrm>
            <a:custGeom>
              <a:rect b="b" l="l" r="r" t="t"/>
              <a:pathLst>
                <a:path extrusionOk="0" h="1333" w="774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4816105" y="2613181"/>
              <a:ext cx="369333" cy="47289"/>
            </a:xfrm>
            <a:custGeom>
              <a:rect b="b" l="l" r="r" t="t"/>
              <a:pathLst>
                <a:path extrusionOk="0" h="1332" w="10403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5229271" y="2613181"/>
              <a:ext cx="180246" cy="47289"/>
            </a:xfrm>
            <a:custGeom>
              <a:rect b="b" l="l" r="r" t="t"/>
              <a:pathLst>
                <a:path extrusionOk="0" h="1332" w="5077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4802863" y="2716561"/>
              <a:ext cx="204068" cy="47289"/>
            </a:xfrm>
            <a:custGeom>
              <a:rect b="b" l="l" r="r" t="t"/>
              <a:pathLst>
                <a:path extrusionOk="0" h="1332" w="5748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4439365" y="3464966"/>
              <a:ext cx="1235771" cy="1133772"/>
            </a:xfrm>
            <a:custGeom>
              <a:rect b="b" l="l" r="r" t="t"/>
              <a:pathLst>
                <a:path extrusionOk="0" h="31935" w="34808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4195221" y="2199696"/>
              <a:ext cx="205772" cy="324777"/>
            </a:xfrm>
            <a:custGeom>
              <a:rect b="b" l="l" r="r" t="t"/>
              <a:pathLst>
                <a:path extrusionOk="0" h="9148" w="5796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4350256" y="2323134"/>
              <a:ext cx="50733" cy="169027"/>
            </a:xfrm>
            <a:custGeom>
              <a:rect b="b" l="l" r="r" t="t"/>
              <a:pathLst>
                <a:path extrusionOk="0" h="4761" w="1429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4349262" y="2111972"/>
              <a:ext cx="225121" cy="345865"/>
            </a:xfrm>
            <a:custGeom>
              <a:rect b="b" l="l" r="r" t="t"/>
              <a:pathLst>
                <a:path extrusionOk="0" h="9742" w="6341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4182618" y="1985800"/>
              <a:ext cx="505378" cy="302694"/>
            </a:xfrm>
            <a:custGeom>
              <a:rect b="b" l="l" r="r" t="t"/>
              <a:pathLst>
                <a:path extrusionOk="0" h="8526" w="14235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4517219" y="2289124"/>
              <a:ext cx="35751" cy="87088"/>
            </a:xfrm>
            <a:custGeom>
              <a:rect b="b" l="l" r="r" t="t"/>
              <a:pathLst>
                <a:path extrusionOk="0" h="2453" w="1007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4495457" y="2269066"/>
              <a:ext cx="20804" cy="32343"/>
            </a:xfrm>
            <a:custGeom>
              <a:rect b="b" l="l" r="r" t="t"/>
              <a:pathLst>
                <a:path extrusionOk="0" h="911" w="586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4493433" y="2231647"/>
              <a:ext cx="39798" cy="18745"/>
            </a:xfrm>
            <a:custGeom>
              <a:rect b="b" l="l" r="r" t="t"/>
              <a:pathLst>
                <a:path extrusionOk="0" h="528" w="1121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h="7951" w="8516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fill="none" h="7951" w="8516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4351286" y="2191211"/>
              <a:ext cx="65999" cy="113253"/>
            </a:xfrm>
            <a:custGeom>
              <a:rect b="b" l="l" r="r" t="t"/>
              <a:pathLst>
                <a:path extrusionOk="0" h="3190" w="1859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4401272" y="2145308"/>
              <a:ext cx="55455" cy="109170"/>
            </a:xfrm>
            <a:custGeom>
              <a:rect b="b" l="l" r="r" t="t"/>
              <a:pathLst>
                <a:path extrusionOk="0" h="3075" w="1562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4969826" y="2855300"/>
              <a:ext cx="235666" cy="113928"/>
            </a:xfrm>
            <a:custGeom>
              <a:rect b="b" l="l" r="r" t="t"/>
              <a:pathLst>
                <a:path extrusionOk="0" h="3209" w="6638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4092516" y="2444194"/>
              <a:ext cx="542407" cy="686583"/>
            </a:xfrm>
            <a:custGeom>
              <a:rect b="b" l="l" r="r" t="t"/>
              <a:pathLst>
                <a:path extrusionOk="0" h="19339" w="15278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3891223" y="3263673"/>
              <a:ext cx="1204138" cy="596833"/>
            </a:xfrm>
            <a:custGeom>
              <a:rect b="b" l="l" r="r" t="t"/>
              <a:pathLst>
                <a:path extrusionOk="0" h="16811" w="33917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3800446" y="2426514"/>
              <a:ext cx="754570" cy="1205842"/>
            </a:xfrm>
            <a:custGeom>
              <a:rect b="b" l="l" r="r" t="t"/>
              <a:pathLst>
                <a:path extrusionOk="0" h="33965" w="21254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4210168" y="2562520"/>
              <a:ext cx="792345" cy="706642"/>
            </a:xfrm>
            <a:custGeom>
              <a:rect b="b" l="l" r="r" t="t"/>
              <a:pathLst>
                <a:path extrusionOk="0" h="19904" w="22318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4068730" y="3625822"/>
              <a:ext cx="995348" cy="923917"/>
            </a:xfrm>
            <a:custGeom>
              <a:rect b="b" l="l" r="r" t="t"/>
              <a:pathLst>
                <a:path extrusionOk="0" h="26024" w="28036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3800446" y="2784226"/>
              <a:ext cx="646465" cy="598501"/>
            </a:xfrm>
            <a:custGeom>
              <a:rect b="b" l="l" r="r" t="t"/>
              <a:pathLst>
                <a:path extrusionOk="0" h="16858" w="18209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3800446" y="2855300"/>
              <a:ext cx="646465" cy="598182"/>
            </a:xfrm>
            <a:custGeom>
              <a:rect b="b" l="l" r="r" t="t"/>
              <a:pathLst>
                <a:path extrusionOk="0" h="16849" w="18209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3719503" y="3788348"/>
              <a:ext cx="801540" cy="53076"/>
            </a:xfrm>
            <a:custGeom>
              <a:rect b="b" l="l" r="r" t="t"/>
              <a:pathLst>
                <a:path extrusionOk="0" h="1495" w="22577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4092516" y="3810110"/>
              <a:ext cx="57514" cy="833492"/>
            </a:xfrm>
            <a:custGeom>
              <a:rect b="b" l="l" r="r" t="t"/>
              <a:pathLst>
                <a:path extrusionOk="0" h="23477" w="162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3850077" y="4555143"/>
              <a:ext cx="547520" cy="147264"/>
            </a:xfrm>
            <a:custGeom>
              <a:rect b="b" l="l" r="r" t="t"/>
              <a:pathLst>
                <a:path extrusionOk="0" h="4148" w="15422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055133" y="3801270"/>
              <a:ext cx="124827" cy="226151"/>
            </a:xfrm>
            <a:custGeom>
              <a:rect b="b" l="l" r="r" t="t"/>
              <a:pathLst>
                <a:path extrusionOk="0" h="6370" w="3516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3691634" y="3674104"/>
              <a:ext cx="859338" cy="127205"/>
            </a:xfrm>
            <a:custGeom>
              <a:rect b="b" l="l" r="r" t="t"/>
              <a:pathLst>
                <a:path extrusionOk="0" h="3583" w="24205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4100007" y="3332687"/>
              <a:ext cx="47289" cy="417616"/>
            </a:xfrm>
            <a:custGeom>
              <a:rect b="b" l="l" r="r" t="t"/>
              <a:pathLst>
                <a:path extrusionOk="0" h="11763" w="1332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3872514" y="3079030"/>
              <a:ext cx="502644" cy="297227"/>
            </a:xfrm>
            <a:custGeom>
              <a:rect b="b" l="l" r="r" t="t"/>
              <a:pathLst>
                <a:path extrusionOk="0" h="8372" w="14158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4599866" y="2491446"/>
              <a:ext cx="136401" cy="259843"/>
            </a:xfrm>
            <a:custGeom>
              <a:rect b="b" l="l" r="r" t="t"/>
              <a:pathLst>
                <a:path extrusionOk="0" h="7319" w="3842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664518" y="2994714"/>
              <a:ext cx="223453" cy="161891"/>
            </a:xfrm>
            <a:custGeom>
              <a:rect b="b" l="l" r="r" t="t"/>
              <a:pathLst>
                <a:path extrusionOk="0" h="4560" w="6294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731509" y="2397581"/>
              <a:ext cx="496822" cy="554656"/>
            </a:xfrm>
            <a:custGeom>
              <a:rect b="b" l="l" r="r" t="t"/>
              <a:pathLst>
                <a:path extrusionOk="0" h="15623" w="13994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470322" y="2242866"/>
              <a:ext cx="75159" cy="86768"/>
            </a:xfrm>
            <a:custGeom>
              <a:rect b="b" l="l" r="r" t="t"/>
              <a:pathLst>
                <a:path extrusionOk="0" h="2444" w="2117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4475754" y="2242866"/>
              <a:ext cx="64295" cy="81336"/>
            </a:xfrm>
            <a:custGeom>
              <a:rect b="b" l="l" r="r" t="t"/>
              <a:pathLst>
                <a:path extrusionOk="0" fill="none" h="2291" w="1811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4406384" y="2223517"/>
              <a:ext cx="77218" cy="52721"/>
            </a:xfrm>
            <a:custGeom>
              <a:rect b="b" l="l" r="r" t="t"/>
              <a:pathLst>
                <a:path extrusionOk="0" h="1485" w="2175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3584526" y="2124539"/>
              <a:ext cx="794368" cy="951147"/>
            </a:xfrm>
            <a:custGeom>
              <a:rect b="b" l="l" r="r" t="t"/>
              <a:pathLst>
                <a:path extrusionOk="0" h="26791" w="22375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4538982" y="2285041"/>
              <a:ext cx="25207" cy="21799"/>
            </a:xfrm>
            <a:custGeom>
              <a:rect b="b" l="l" r="r" t="t"/>
              <a:pathLst>
                <a:path extrusionOk="0" h="614" w="71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15"/>
          <p:cNvGrpSpPr/>
          <p:nvPr/>
        </p:nvGrpSpPr>
        <p:grpSpPr>
          <a:xfrm>
            <a:off x="7419982" y="2953977"/>
            <a:ext cx="1020474" cy="1974032"/>
            <a:chOff x="3886200" y="1114550"/>
            <a:chExt cx="1371604" cy="3617430"/>
          </a:xfrm>
        </p:grpSpPr>
        <p:grpSp>
          <p:nvGrpSpPr>
            <p:cNvPr id="417" name="Google Shape;417;p15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18" name="Google Shape;418;p15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rect b="b" l="l" r="r" t="t"/>
                <a:pathLst>
                  <a:path extrusionOk="0" h="28077" w="6277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rect b="b" l="l" r="r" t="t"/>
                <a:pathLst>
                  <a:path extrusionOk="0" h="14003" w="5066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5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rect b="b" l="l" r="r" t="t"/>
                <a:pathLst>
                  <a:path extrusionOk="0" h="14900" w="5067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5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rect b="b" l="l" r="r" t="t"/>
                <a:pathLst>
                  <a:path extrusionOk="0" h="32502" w="20065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rect b="b" l="l" r="r" t="t"/>
                <a:pathLst>
                  <a:path extrusionOk="0" h="5579" w="20065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rect b="b" l="l" r="r" t="t"/>
                <a:pathLst>
                  <a:path extrusionOk="0" h="37639" w="36288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rect b="b" l="l" r="r" t="t"/>
                <a:pathLst>
                  <a:path extrusionOk="0" h="22996" w="22996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rect b="b" l="l" r="r" t="t"/>
                <a:pathLst>
                  <a:path extrusionOk="0" h="13890" w="1389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5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rect b="b" l="l" r="r" t="t"/>
                <a:pathLst>
                  <a:path extrusionOk="0" h="3046" w="3046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5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rect b="b" l="l" r="r" t="t"/>
                <a:pathLst>
                  <a:path extrusionOk="0" h="41509" w="14558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rect b="b" l="l" r="r" t="t"/>
                <a:pathLst>
                  <a:path extrusionOk="0" h="35988" w="14359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rect b="b" l="l" r="r" t="t"/>
                <a:pathLst>
                  <a:path extrusionOk="0" h="21146" w="17305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rect b="b" l="l" r="r" t="t"/>
                <a:pathLst>
                  <a:path extrusionOk="0" h="29144" w="9577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rect b="b" l="l" r="r" t="t"/>
                <a:pathLst>
                  <a:path extrusionOk="0" h="23595" w="8625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rect b="b" l="l" r="r" t="t"/>
                <a:pathLst>
                  <a:path extrusionOk="0" h="10346" w="3487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rect b="b" l="l" r="r" t="t"/>
                <a:pathLst>
                  <a:path extrusionOk="0" h="7884" w="6205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rect b="b" l="l" r="r" t="t"/>
                <a:pathLst>
                  <a:path extrusionOk="0" h="10346" w="3473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rect b="b" l="l" r="r" t="t"/>
                <a:pathLst>
                  <a:path extrusionOk="0" h="35775" w="24619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6" name="Google Shape;436;p15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2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ACGAN Version 1 (Visual Inspection &amp; FID)</a:t>
            </a:r>
            <a:endParaRPr/>
          </a:p>
        </p:txBody>
      </p:sp>
      <p:pic>
        <p:nvPicPr>
          <p:cNvPr id="766" name="Google Shape;766;p42"/>
          <p:cNvPicPr preferRelativeResize="0"/>
          <p:nvPr/>
        </p:nvPicPr>
        <p:blipFill rotWithShape="1">
          <a:blip r:embed="rId3">
            <a:alphaModFix/>
          </a:blip>
          <a:srcRect b="19404" l="57649" r="8399" t="8699"/>
          <a:stretch/>
        </p:blipFill>
        <p:spPr>
          <a:xfrm>
            <a:off x="235725" y="481900"/>
            <a:ext cx="3724324" cy="45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2"/>
          <p:cNvPicPr preferRelativeResize="0"/>
          <p:nvPr/>
        </p:nvPicPr>
        <p:blipFill rotWithShape="1">
          <a:blip r:embed="rId4">
            <a:alphaModFix/>
          </a:blip>
          <a:srcRect b="31603" l="58252" r="1046" t="46253"/>
          <a:stretch/>
        </p:blipFill>
        <p:spPr>
          <a:xfrm>
            <a:off x="3960050" y="1656225"/>
            <a:ext cx="5124372" cy="169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3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ACGAN Version 2 (Kernel Initializer)</a:t>
            </a:r>
            <a:endParaRPr/>
          </a:p>
        </p:txBody>
      </p:sp>
      <p:pic>
        <p:nvPicPr>
          <p:cNvPr id="773" name="Google Shape;773;p43"/>
          <p:cNvPicPr preferRelativeResize="0"/>
          <p:nvPr/>
        </p:nvPicPr>
        <p:blipFill rotWithShape="1">
          <a:blip r:embed="rId3">
            <a:alphaModFix/>
          </a:blip>
          <a:srcRect b="49581" l="57812" r="1081" t="20535"/>
          <a:stretch/>
        </p:blipFill>
        <p:spPr>
          <a:xfrm>
            <a:off x="91500" y="428675"/>
            <a:ext cx="4567475" cy="16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3"/>
          <p:cNvPicPr preferRelativeResize="0"/>
          <p:nvPr/>
        </p:nvPicPr>
        <p:blipFill rotWithShape="1">
          <a:blip r:embed="rId4">
            <a:alphaModFix/>
          </a:blip>
          <a:srcRect b="18542" l="59172" r="9077" t="33888"/>
          <a:stretch/>
        </p:blipFill>
        <p:spPr>
          <a:xfrm>
            <a:off x="686072" y="2047650"/>
            <a:ext cx="3378330" cy="30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3"/>
          <p:cNvPicPr preferRelativeResize="0"/>
          <p:nvPr/>
        </p:nvPicPr>
        <p:blipFill rotWithShape="1">
          <a:blip r:embed="rId5">
            <a:alphaModFix/>
          </a:blip>
          <a:srcRect b="25054" l="59344" r="13623" t="25371"/>
          <a:stretch/>
        </p:blipFill>
        <p:spPr>
          <a:xfrm>
            <a:off x="4658975" y="428675"/>
            <a:ext cx="4280300" cy="46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3"/>
          <p:cNvSpPr txBox="1"/>
          <p:nvPr/>
        </p:nvSpPr>
        <p:spPr>
          <a:xfrm>
            <a:off x="2504824" y="2531775"/>
            <a:ext cx="1220400" cy="33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ACGAN V2 Generator</a:t>
            </a:r>
            <a:endParaRPr b="1"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7" name="Google Shape;777;p43"/>
          <p:cNvSpPr txBox="1"/>
          <p:nvPr/>
        </p:nvSpPr>
        <p:spPr>
          <a:xfrm>
            <a:off x="7445825" y="700875"/>
            <a:ext cx="1401600" cy="646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ACGAN V2 Discriminator with Random Normal noise in kernel initializer</a:t>
            </a:r>
            <a:endParaRPr b="1"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ACGAN Version 2 (Losses &amp; KL Divergence)</a:t>
            </a:r>
            <a:endParaRPr/>
          </a:p>
        </p:txBody>
      </p:sp>
      <p:pic>
        <p:nvPicPr>
          <p:cNvPr id="783" name="Google Shape;783;p44"/>
          <p:cNvPicPr preferRelativeResize="0"/>
          <p:nvPr/>
        </p:nvPicPr>
        <p:blipFill rotWithShape="1">
          <a:blip r:embed="rId3">
            <a:alphaModFix/>
          </a:blip>
          <a:srcRect b="6682" l="58814" r="4905" t="9886"/>
          <a:stretch/>
        </p:blipFill>
        <p:spPr>
          <a:xfrm>
            <a:off x="233563" y="428663"/>
            <a:ext cx="3222851" cy="41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4">
            <a:alphaModFix/>
          </a:blip>
          <a:srcRect b="9663" l="57987" r="1681" t="42425"/>
          <a:stretch/>
        </p:blipFill>
        <p:spPr>
          <a:xfrm>
            <a:off x="3534687" y="428683"/>
            <a:ext cx="5375749" cy="359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5">
            <a:alphaModFix/>
          </a:blip>
          <a:srcRect b="62309" l="57890" r="10859" t="31856"/>
          <a:stretch/>
        </p:blipFill>
        <p:spPr>
          <a:xfrm>
            <a:off x="3534688" y="4107525"/>
            <a:ext cx="4866877" cy="4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5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ACGAN Version 2 (Visual Inspection &amp; FID)</a:t>
            </a:r>
            <a:endParaRPr/>
          </a:p>
        </p:txBody>
      </p:sp>
      <p:pic>
        <p:nvPicPr>
          <p:cNvPr id="791" name="Google Shape;791;p45"/>
          <p:cNvPicPr preferRelativeResize="0"/>
          <p:nvPr/>
        </p:nvPicPr>
        <p:blipFill rotWithShape="1">
          <a:blip r:embed="rId3">
            <a:alphaModFix/>
          </a:blip>
          <a:srcRect b="17924" l="57981" r="9232" t="17576"/>
          <a:stretch/>
        </p:blipFill>
        <p:spPr>
          <a:xfrm>
            <a:off x="130988" y="534100"/>
            <a:ext cx="3575148" cy="448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5"/>
          <p:cNvPicPr preferRelativeResize="0"/>
          <p:nvPr/>
        </p:nvPicPr>
        <p:blipFill rotWithShape="1">
          <a:blip r:embed="rId4">
            <a:alphaModFix/>
          </a:blip>
          <a:srcRect b="33784" l="58219" r="4109" t="43900"/>
          <a:stretch/>
        </p:blipFill>
        <p:spPr>
          <a:xfrm>
            <a:off x="3810362" y="1911550"/>
            <a:ext cx="5202652" cy="173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6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ACGAN Failed Attempt (Spectral Normalization)</a:t>
            </a:r>
            <a:endParaRPr/>
          </a:p>
        </p:txBody>
      </p:sp>
      <p:pic>
        <p:nvPicPr>
          <p:cNvPr id="798" name="Google Shape;798;p46"/>
          <p:cNvPicPr preferRelativeResize="0"/>
          <p:nvPr/>
        </p:nvPicPr>
        <p:blipFill rotWithShape="1">
          <a:blip r:embed="rId3">
            <a:alphaModFix/>
          </a:blip>
          <a:srcRect b="46921" l="57650" r="7733" t="45977"/>
          <a:stretch/>
        </p:blipFill>
        <p:spPr>
          <a:xfrm>
            <a:off x="287225" y="547150"/>
            <a:ext cx="4975775" cy="5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6"/>
          <p:cNvPicPr preferRelativeResize="0"/>
          <p:nvPr/>
        </p:nvPicPr>
        <p:blipFill rotWithShape="1">
          <a:blip r:embed="rId4">
            <a:alphaModFix/>
          </a:blip>
          <a:srcRect b="6173" l="58711" r="4762" t="9940"/>
          <a:stretch/>
        </p:blipFill>
        <p:spPr>
          <a:xfrm>
            <a:off x="1984150" y="964700"/>
            <a:ext cx="3234657" cy="417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6"/>
          <p:cNvPicPr preferRelativeResize="0"/>
          <p:nvPr/>
        </p:nvPicPr>
        <p:blipFill rotWithShape="1">
          <a:blip r:embed="rId5">
            <a:alphaModFix/>
          </a:blip>
          <a:srcRect b="8129" l="58286" r="9934" t="71013"/>
          <a:stretch/>
        </p:blipFill>
        <p:spPr>
          <a:xfrm>
            <a:off x="5266100" y="666763"/>
            <a:ext cx="3836800" cy="1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6"/>
          <p:cNvPicPr preferRelativeResize="0"/>
          <p:nvPr/>
        </p:nvPicPr>
        <p:blipFill rotWithShape="1">
          <a:blip r:embed="rId6">
            <a:alphaModFix/>
          </a:blip>
          <a:srcRect b="36155" l="57634" r="1321" t="27749"/>
          <a:stretch/>
        </p:blipFill>
        <p:spPr>
          <a:xfrm>
            <a:off x="5266100" y="2298637"/>
            <a:ext cx="3836800" cy="23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46"/>
          <p:cNvSpPr txBox="1"/>
          <p:nvPr/>
        </p:nvSpPr>
        <p:spPr>
          <a:xfrm>
            <a:off x="417150" y="2730850"/>
            <a:ext cx="1397400" cy="646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Collapse </a:t>
            </a: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 seen in repeating images in </a:t>
            </a: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Automobile</a:t>
            </a:r>
            <a:endParaRPr b="1"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803" name="Google Shape;803;p46"/>
          <p:cNvCxnSpPr>
            <a:stCxn id="802" idx="0"/>
          </p:cNvCxnSpPr>
          <p:nvPr/>
        </p:nvCxnSpPr>
        <p:spPr>
          <a:xfrm flipH="1" rot="10800000">
            <a:off x="1115850" y="1421350"/>
            <a:ext cx="1638000" cy="1309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4" name="Google Shape;804;p46"/>
          <p:cNvCxnSpPr>
            <a:stCxn id="802" idx="0"/>
          </p:cNvCxnSpPr>
          <p:nvPr/>
        </p:nvCxnSpPr>
        <p:spPr>
          <a:xfrm flipH="1" rot="10800000">
            <a:off x="1115850" y="2426050"/>
            <a:ext cx="1599000" cy="30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5" name="Google Shape;805;p46"/>
          <p:cNvCxnSpPr>
            <a:stCxn id="802" idx="2"/>
          </p:cNvCxnSpPr>
          <p:nvPr/>
        </p:nvCxnSpPr>
        <p:spPr>
          <a:xfrm>
            <a:off x="1115850" y="3377350"/>
            <a:ext cx="1572900" cy="36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6" name="Google Shape;806;p46"/>
          <p:cNvCxnSpPr>
            <a:stCxn id="802" idx="2"/>
          </p:cNvCxnSpPr>
          <p:nvPr/>
        </p:nvCxnSpPr>
        <p:spPr>
          <a:xfrm>
            <a:off x="1115850" y="3377350"/>
            <a:ext cx="1638000" cy="144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7"/>
          <p:cNvSpPr txBox="1"/>
          <p:nvPr>
            <p:ph type="title"/>
          </p:nvPr>
        </p:nvSpPr>
        <p:spPr>
          <a:xfrm>
            <a:off x="91500" y="57275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(ACGAN Kernel </a:t>
            </a:r>
            <a:r>
              <a:rPr lang="en"/>
              <a:t>Initializer</a:t>
            </a:r>
            <a:r>
              <a:rPr lang="en"/>
              <a:t>)</a:t>
            </a:r>
            <a:endParaRPr/>
          </a:p>
        </p:txBody>
      </p:sp>
      <p:pic>
        <p:nvPicPr>
          <p:cNvPr id="812" name="Google Shape;812;p47"/>
          <p:cNvPicPr preferRelativeResize="0"/>
          <p:nvPr/>
        </p:nvPicPr>
        <p:blipFill rotWithShape="1">
          <a:blip r:embed="rId3">
            <a:alphaModFix/>
          </a:blip>
          <a:srcRect b="37453" l="58647" r="16888" t="57220"/>
          <a:stretch/>
        </p:blipFill>
        <p:spPr>
          <a:xfrm>
            <a:off x="2340800" y="507500"/>
            <a:ext cx="4462403" cy="5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47"/>
          <p:cNvSpPr txBox="1"/>
          <p:nvPr/>
        </p:nvSpPr>
        <p:spPr>
          <a:xfrm>
            <a:off x="6980299" y="1566225"/>
            <a:ext cx="1220400" cy="33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NOTE: </a:t>
            </a: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This is a gif</a:t>
            </a:r>
            <a:endParaRPr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814" name="Google Shape;814;p47"/>
          <p:cNvPicPr preferRelativeResize="0"/>
          <p:nvPr/>
        </p:nvPicPr>
        <p:blipFill rotWithShape="1">
          <a:blip r:embed="rId4">
            <a:alphaModFix/>
          </a:blip>
          <a:srcRect b="5081" l="24550" r="24914" t="4017"/>
          <a:stretch/>
        </p:blipFill>
        <p:spPr>
          <a:xfrm>
            <a:off x="2599575" y="1016350"/>
            <a:ext cx="3944851" cy="40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47"/>
          <p:cNvSpPr txBox="1"/>
          <p:nvPr/>
        </p:nvSpPr>
        <p:spPr>
          <a:xfrm>
            <a:off x="6875925" y="2566775"/>
            <a:ext cx="1815000" cy="646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Images generated are </a:t>
            </a: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much clearer </a:t>
            </a: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as</a:t>
            </a: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features in each class </a:t>
            </a:r>
            <a:r>
              <a:rPr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are </a:t>
            </a:r>
            <a:r>
              <a:rPr b="1" lang="en" sz="10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extremely clear</a:t>
            </a:r>
            <a:endParaRPr sz="10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8"/>
          <p:cNvSpPr txBox="1"/>
          <p:nvPr>
            <p:ph type="title"/>
          </p:nvPr>
        </p:nvSpPr>
        <p:spPr>
          <a:xfrm>
            <a:off x="91500" y="239950"/>
            <a:ext cx="89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821" name="Google Shape;821;p48"/>
          <p:cNvSpPr txBox="1"/>
          <p:nvPr/>
        </p:nvSpPr>
        <p:spPr>
          <a:xfrm>
            <a:off x="956700" y="847225"/>
            <a:ext cx="7230600" cy="212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summary, we have noticed that the images produced by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ACGAN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are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fairly realistic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but some of the images are quite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distorted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 The model was better at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generating images of vehicles compared to animals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 It's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harder 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 the models to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form parts of the animals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as the animals come in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color, shape and sizes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making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hard 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 the GAN model to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learn the features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the images.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potential </a:t>
            </a:r>
            <a:r>
              <a:rPr b="1" lang="en" u="sng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issues </a:t>
            </a:r>
            <a:r>
              <a:rPr lang="en" u="sng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with the images:</a:t>
            </a:r>
            <a:endParaRPr u="sng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Animals like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cats and dogs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are still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not fully formed 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(i.e. Disappearing eyes, legs &amp; ears)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images are distorted,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full of noise</a:t>
            </a:r>
            <a:endParaRPr b="1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vehicles do not have the wheels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their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bodies fully formed</a:t>
            </a:r>
            <a:endParaRPr b="1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6"/>
          <p:cNvSpPr txBox="1"/>
          <p:nvPr>
            <p:ph type="title"/>
          </p:nvPr>
        </p:nvSpPr>
        <p:spPr>
          <a:xfrm>
            <a:off x="457200" y="2144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443" name="Google Shape;443;p16"/>
          <p:cNvPicPr preferRelativeResize="0"/>
          <p:nvPr/>
        </p:nvPicPr>
        <p:blipFill rotWithShape="1">
          <a:blip r:embed="rId3">
            <a:alphaModFix/>
          </a:blip>
          <a:srcRect b="54402" l="12601" r="64100" t="11082"/>
          <a:stretch/>
        </p:blipFill>
        <p:spPr>
          <a:xfrm>
            <a:off x="508475" y="807018"/>
            <a:ext cx="2799299" cy="259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925" y="679475"/>
            <a:ext cx="5327751" cy="42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6"/>
          <p:cNvSpPr txBox="1"/>
          <p:nvPr/>
        </p:nvSpPr>
        <p:spPr>
          <a:xfrm>
            <a:off x="286325" y="3398975"/>
            <a:ext cx="3243600" cy="34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p16"/>
          <p:cNvSpPr txBox="1"/>
          <p:nvPr/>
        </p:nvSpPr>
        <p:spPr>
          <a:xfrm>
            <a:off x="508475" y="3548050"/>
            <a:ext cx="2937000" cy="1293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900"/>
              <a:buFont typeface="Fira Sans Extra Condensed"/>
              <a:buChar char="●"/>
            </a:pP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 certain animals like Horse, Cat are very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zoomed in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 Images can sometimes be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face of an animal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sometime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contain the entire body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the animal.</a:t>
            </a:r>
            <a:endParaRPr sz="9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900"/>
              <a:buFont typeface="Fira Sans Extra Condensed"/>
              <a:buChar char="●"/>
            </a:pP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Birds 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contain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species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which the model might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not be able to classify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</a:t>
            </a:r>
            <a:endParaRPr sz="9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900"/>
              <a:buFont typeface="Fira Sans Extra Condensed"/>
              <a:buChar char="●"/>
            </a:pP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Each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from the same class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can have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different features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which can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make it hard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for the models to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learn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</a:t>
            </a:r>
            <a:endParaRPr sz="9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7"/>
          <p:cNvSpPr txBox="1"/>
          <p:nvPr>
            <p:ph type="title"/>
          </p:nvPr>
        </p:nvSpPr>
        <p:spPr>
          <a:xfrm>
            <a:off x="457200" y="2144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452" name="Google Shape;452;p17"/>
          <p:cNvPicPr preferRelativeResize="0"/>
          <p:nvPr/>
        </p:nvPicPr>
        <p:blipFill rotWithShape="1">
          <a:blip r:embed="rId3">
            <a:alphaModFix/>
          </a:blip>
          <a:srcRect b="35610" l="12257" r="63922" t="11912"/>
          <a:stretch/>
        </p:blipFill>
        <p:spPr>
          <a:xfrm>
            <a:off x="457200" y="786800"/>
            <a:ext cx="3078830" cy="42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7"/>
          <p:cNvPicPr preferRelativeResize="0"/>
          <p:nvPr/>
        </p:nvPicPr>
        <p:blipFill rotWithShape="1">
          <a:blip r:embed="rId4">
            <a:alphaModFix/>
          </a:blip>
          <a:srcRect b="40075" l="12601" r="56175" t="19889"/>
          <a:stretch/>
        </p:blipFill>
        <p:spPr>
          <a:xfrm>
            <a:off x="5695425" y="129175"/>
            <a:ext cx="2882627" cy="212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5675" y="2301650"/>
            <a:ext cx="5371827" cy="272442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7"/>
          <p:cNvSpPr txBox="1"/>
          <p:nvPr/>
        </p:nvSpPr>
        <p:spPr>
          <a:xfrm>
            <a:off x="3964275" y="1529650"/>
            <a:ext cx="1302900" cy="461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All image pixels are 32x32</a:t>
            </a:r>
            <a:endParaRPr b="1" sz="900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56" name="Google Shape;456;p17"/>
          <p:cNvSpPr/>
          <p:nvPr/>
        </p:nvSpPr>
        <p:spPr>
          <a:xfrm rot="-7585246">
            <a:off x="4500094" y="2008442"/>
            <a:ext cx="619999" cy="26221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8"/>
          <p:cNvSpPr txBox="1"/>
          <p:nvPr>
            <p:ph type="title"/>
          </p:nvPr>
        </p:nvSpPr>
        <p:spPr>
          <a:xfrm>
            <a:off x="457200" y="2144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462" name="Google Shape;462;p18"/>
          <p:cNvPicPr preferRelativeResize="0"/>
          <p:nvPr/>
        </p:nvPicPr>
        <p:blipFill rotWithShape="1">
          <a:blip r:embed="rId3">
            <a:alphaModFix/>
          </a:blip>
          <a:srcRect b="46947" l="12779" r="58573" t="32895"/>
          <a:stretch/>
        </p:blipFill>
        <p:spPr>
          <a:xfrm>
            <a:off x="114663" y="733275"/>
            <a:ext cx="3678848" cy="1617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8"/>
          <p:cNvPicPr preferRelativeResize="0"/>
          <p:nvPr/>
        </p:nvPicPr>
        <p:blipFill rotWithShape="1">
          <a:blip r:embed="rId4">
            <a:alphaModFix/>
          </a:blip>
          <a:srcRect b="49907" l="12411" r="61485" t="17782"/>
          <a:stretch/>
        </p:blipFill>
        <p:spPr>
          <a:xfrm>
            <a:off x="415275" y="2463300"/>
            <a:ext cx="3378227" cy="261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538" y="733275"/>
            <a:ext cx="5043804" cy="2362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8"/>
          <p:cNvSpPr txBox="1"/>
          <p:nvPr/>
        </p:nvSpPr>
        <p:spPr>
          <a:xfrm>
            <a:off x="4341300" y="3593400"/>
            <a:ext cx="4332300" cy="738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900"/>
              <a:buFont typeface="Fira Sans Extra Condensed"/>
              <a:buChar char="●"/>
            </a:pP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images are blur as the images are overlapping one another.</a:t>
            </a:r>
            <a:endParaRPr b="1" sz="900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900"/>
              <a:buFont typeface="Fira Sans Extra Condensed"/>
              <a:buChar char="●"/>
            </a:pP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 can make out the images of an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automobile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which shows that the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representative features of these training images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will be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better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than the 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other classes</a:t>
            </a:r>
            <a:r>
              <a:rPr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images generated for those classes</a:t>
            </a:r>
            <a:r>
              <a:rPr b="1" lang="en" sz="900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</a:t>
            </a:r>
            <a:endParaRPr b="1" sz="900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9"/>
          <p:cNvSpPr txBox="1"/>
          <p:nvPr>
            <p:ph type="title"/>
          </p:nvPr>
        </p:nvSpPr>
        <p:spPr>
          <a:xfrm>
            <a:off x="457200" y="2144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471" name="Google Shape;471;p19"/>
          <p:cNvPicPr preferRelativeResize="0"/>
          <p:nvPr/>
        </p:nvPicPr>
        <p:blipFill rotWithShape="1">
          <a:blip r:embed="rId3">
            <a:alphaModFix/>
          </a:blip>
          <a:srcRect b="34243" l="12257" r="60303" t="26822"/>
          <a:stretch/>
        </p:blipFill>
        <p:spPr>
          <a:xfrm>
            <a:off x="2084959" y="656275"/>
            <a:ext cx="4974090" cy="441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19"/>
          <p:cNvGrpSpPr/>
          <p:nvPr/>
        </p:nvGrpSpPr>
        <p:grpSpPr>
          <a:xfrm>
            <a:off x="7257249" y="3252827"/>
            <a:ext cx="1757192" cy="1550146"/>
            <a:chOff x="726125" y="238125"/>
            <a:chExt cx="6167750" cy="5238750"/>
          </a:xfrm>
        </p:grpSpPr>
        <p:sp>
          <p:nvSpPr>
            <p:cNvPr id="473" name="Google Shape;473;p19"/>
            <p:cNvSpPr/>
            <p:nvPr/>
          </p:nvSpPr>
          <p:spPr>
            <a:xfrm>
              <a:off x="726125" y="238125"/>
              <a:ext cx="6167750" cy="5238750"/>
            </a:xfrm>
            <a:custGeom>
              <a:rect b="b" l="l" r="r" t="t"/>
              <a:pathLst>
                <a:path extrusionOk="0" h="209550" w="24671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4780475" y="3381225"/>
              <a:ext cx="1092925" cy="285350"/>
            </a:xfrm>
            <a:custGeom>
              <a:rect b="b" l="l" r="r" t="t"/>
              <a:pathLst>
                <a:path extrusionOk="0" h="11414" w="43717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4627775" y="3408875"/>
              <a:ext cx="1245625" cy="398875"/>
            </a:xfrm>
            <a:custGeom>
              <a:rect b="b" l="l" r="r" t="t"/>
              <a:pathLst>
                <a:path extrusionOk="0" h="15955" w="49825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3266675" y="2079350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3416725" y="1856250"/>
              <a:ext cx="330100" cy="1567450"/>
            </a:xfrm>
            <a:custGeom>
              <a:rect b="b" l="l" r="r" t="t"/>
              <a:pathLst>
                <a:path extrusionOk="0" h="62698" w="13204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3839600" y="1316875"/>
              <a:ext cx="642400" cy="242550"/>
            </a:xfrm>
            <a:custGeom>
              <a:rect b="b" l="l" r="r" t="t"/>
              <a:pathLst>
                <a:path extrusionOk="0" h="9702" w="25696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3839600" y="1601200"/>
              <a:ext cx="642400" cy="935625"/>
            </a:xfrm>
            <a:custGeom>
              <a:rect b="b" l="l" r="r" t="t"/>
              <a:pathLst>
                <a:path extrusionOk="0" h="37425" w="25696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4503050" y="1503450"/>
              <a:ext cx="1081400" cy="686500"/>
            </a:xfrm>
            <a:custGeom>
              <a:rect b="b" l="l" r="r" t="t"/>
              <a:pathLst>
                <a:path extrusionOk="0" h="27460" w="43256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4503050" y="2207050"/>
              <a:ext cx="195175" cy="387675"/>
            </a:xfrm>
            <a:custGeom>
              <a:rect b="b" l="l" r="r" t="t"/>
              <a:pathLst>
                <a:path extrusionOk="0" h="15507" w="7807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4514575" y="1581125"/>
              <a:ext cx="543325" cy="118825"/>
            </a:xfrm>
            <a:custGeom>
              <a:rect b="b" l="l" r="r" t="t"/>
              <a:pathLst>
                <a:path extrusionOk="0" h="4753" w="21733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514575" y="1714725"/>
              <a:ext cx="543325" cy="118825"/>
            </a:xfrm>
            <a:custGeom>
              <a:rect b="b" l="l" r="r" t="t"/>
              <a:pathLst>
                <a:path extrusionOk="0" h="4753" w="21733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5244800" y="2763850"/>
              <a:ext cx="1016575" cy="721400"/>
            </a:xfrm>
            <a:custGeom>
              <a:rect b="b" l="l" r="r" t="t"/>
              <a:pathLst>
                <a:path extrusionOk="0" h="28856" w="40663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5370525" y="2744125"/>
              <a:ext cx="1047825" cy="619025"/>
            </a:xfrm>
            <a:custGeom>
              <a:rect b="b" l="l" r="r" t="t"/>
              <a:pathLst>
                <a:path extrusionOk="0" h="24761" w="41913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4481975" y="1997075"/>
              <a:ext cx="863225" cy="642425"/>
            </a:xfrm>
            <a:custGeom>
              <a:rect b="b" l="l" r="r" t="t"/>
              <a:pathLst>
                <a:path extrusionOk="0" h="25697" w="34529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5823350" y="1374775"/>
              <a:ext cx="554850" cy="548300"/>
            </a:xfrm>
            <a:custGeom>
              <a:rect b="b" l="l" r="r" t="t"/>
              <a:pathLst>
                <a:path extrusionOk="0" h="21932" w="22194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5554800" y="2456500"/>
              <a:ext cx="1028750" cy="321200"/>
            </a:xfrm>
            <a:custGeom>
              <a:rect b="b" l="l" r="r" t="t"/>
              <a:pathLst>
                <a:path extrusionOk="0" h="12848" w="4115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2383075" y="650125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2233000" y="650125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1807825" y="1140475"/>
              <a:ext cx="250775" cy="1716875"/>
            </a:xfrm>
            <a:custGeom>
              <a:rect b="b" l="l" r="r" t="t"/>
              <a:pathLst>
                <a:path extrusionOk="0" h="68675" w="10031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2707875" y="605375"/>
              <a:ext cx="681575" cy="1406550"/>
            </a:xfrm>
            <a:custGeom>
              <a:rect b="b" l="l" r="r" t="t"/>
              <a:pathLst>
                <a:path extrusionOk="0" h="56262" w="27263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3940300" y="605375"/>
              <a:ext cx="687500" cy="639125"/>
            </a:xfrm>
            <a:custGeom>
              <a:rect b="b" l="l" r="r" t="t"/>
              <a:pathLst>
                <a:path extrusionOk="0" h="25565" w="2750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4630725" y="784075"/>
              <a:ext cx="118825" cy="460425"/>
            </a:xfrm>
            <a:custGeom>
              <a:rect b="b" l="l" r="r" t="t"/>
              <a:pathLst>
                <a:path extrusionOk="0" h="18417" w="4753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4760725" y="784075"/>
              <a:ext cx="118825" cy="460425"/>
            </a:xfrm>
            <a:custGeom>
              <a:rect b="b" l="l" r="r" t="t"/>
              <a:pathLst>
                <a:path extrusionOk="0" h="18417" w="4753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2939550" y="694875"/>
              <a:ext cx="1050800" cy="1344350"/>
            </a:xfrm>
            <a:custGeom>
              <a:rect b="b" l="l" r="r" t="t"/>
              <a:pathLst>
                <a:path extrusionOk="0" h="53774" w="42032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2970825" y="2079350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2441325" y="3138025"/>
              <a:ext cx="481475" cy="119175"/>
            </a:xfrm>
            <a:custGeom>
              <a:rect b="b" l="l" r="r" t="t"/>
              <a:pathLst>
                <a:path extrusionOk="0" h="4767" w="19259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1084150" y="2637825"/>
              <a:ext cx="931350" cy="455800"/>
            </a:xfrm>
            <a:custGeom>
              <a:rect b="b" l="l" r="r" t="t"/>
              <a:pathLst>
                <a:path extrusionOk="0" h="18232" w="37254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1084150" y="2820125"/>
              <a:ext cx="931350" cy="443650"/>
            </a:xfrm>
            <a:custGeom>
              <a:rect b="b" l="l" r="r" t="t"/>
              <a:pathLst>
                <a:path extrusionOk="0" h="17746" w="37254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1084150" y="3024175"/>
              <a:ext cx="931350" cy="434425"/>
            </a:xfrm>
            <a:custGeom>
              <a:rect b="b" l="l" r="r" t="t"/>
              <a:pathLst>
                <a:path extrusionOk="0" h="17377" w="37254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1128575" y="3519125"/>
              <a:ext cx="933000" cy="118825"/>
            </a:xfrm>
            <a:custGeom>
              <a:rect b="b" l="l" r="r" t="t"/>
              <a:pathLst>
                <a:path extrusionOk="0" h="4753" w="3732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1294775" y="3652725"/>
              <a:ext cx="766800" cy="118825"/>
            </a:xfrm>
            <a:custGeom>
              <a:rect b="b" l="l" r="r" t="t"/>
              <a:pathLst>
                <a:path extrusionOk="0" h="4753" w="30672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2461400" y="3703400"/>
              <a:ext cx="119150" cy="1067925"/>
            </a:xfrm>
            <a:custGeom>
              <a:rect b="b" l="l" r="r" t="t"/>
              <a:pathLst>
                <a:path extrusionOk="0" h="42717" w="4766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2685825" y="3741900"/>
              <a:ext cx="403825" cy="1186075"/>
            </a:xfrm>
            <a:custGeom>
              <a:rect b="b" l="l" r="r" t="t"/>
              <a:pathLst>
                <a:path extrusionOk="0" h="47443" w="16153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3121200" y="2079350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3971900" y="1701900"/>
              <a:ext cx="510100" cy="834925"/>
            </a:xfrm>
            <a:custGeom>
              <a:rect b="b" l="l" r="r" t="t"/>
              <a:pathLst>
                <a:path extrusionOk="0" h="33397" w="20404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4109775" y="1804900"/>
              <a:ext cx="372225" cy="731925"/>
            </a:xfrm>
            <a:custGeom>
              <a:rect b="b" l="l" r="r" t="t"/>
              <a:pathLst>
                <a:path extrusionOk="0" h="29277" w="14889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3884350" y="1915475"/>
              <a:ext cx="571000" cy="841175"/>
            </a:xfrm>
            <a:custGeom>
              <a:rect b="b" l="l" r="r" t="t"/>
              <a:pathLst>
                <a:path extrusionOk="0" h="33647" w="2284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3839600" y="2840875"/>
              <a:ext cx="999800" cy="265925"/>
            </a:xfrm>
            <a:custGeom>
              <a:rect b="b" l="l" r="r" t="t"/>
              <a:pathLst>
                <a:path extrusionOk="0" h="10637" w="39992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3839600" y="2976450"/>
              <a:ext cx="999800" cy="270200"/>
            </a:xfrm>
            <a:custGeom>
              <a:rect b="b" l="l" r="r" t="t"/>
              <a:pathLst>
                <a:path extrusionOk="0" h="10808" w="39992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3839600" y="3113675"/>
              <a:ext cx="998800" cy="282050"/>
            </a:xfrm>
            <a:custGeom>
              <a:rect b="b" l="l" r="r" t="t"/>
              <a:pathLst>
                <a:path extrusionOk="0" h="11282" w="39952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2810225" y="580025"/>
              <a:ext cx="1066600" cy="1448350"/>
            </a:xfrm>
            <a:custGeom>
              <a:rect b="b" l="l" r="r" t="t"/>
              <a:pathLst>
                <a:path extrusionOk="0" h="57934" w="42664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3802425" y="605375"/>
              <a:ext cx="687800" cy="639125"/>
            </a:xfrm>
            <a:custGeom>
              <a:rect b="b" l="l" r="r" t="t"/>
              <a:pathLst>
                <a:path extrusionOk="0" h="25565" w="27512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4481975" y="1366550"/>
              <a:ext cx="1241350" cy="823400"/>
            </a:xfrm>
            <a:custGeom>
              <a:rect b="b" l="l" r="r" t="t"/>
              <a:pathLst>
                <a:path extrusionOk="0" h="32936" w="49654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4481975" y="2128725"/>
              <a:ext cx="347550" cy="466000"/>
            </a:xfrm>
            <a:custGeom>
              <a:rect b="b" l="l" r="r" t="t"/>
              <a:pathLst>
                <a:path extrusionOk="0" h="18640" w="13902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4953900" y="2739175"/>
              <a:ext cx="118825" cy="793450"/>
            </a:xfrm>
            <a:custGeom>
              <a:rect b="b" l="l" r="r" t="t"/>
              <a:pathLst>
                <a:path extrusionOk="0" h="31738" w="4753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9"/>
            <p:cNvSpPr/>
            <p:nvPr/>
          </p:nvSpPr>
          <p:spPr>
            <a:xfrm>
              <a:off x="5085525" y="2744125"/>
              <a:ext cx="118825" cy="788500"/>
            </a:xfrm>
            <a:custGeom>
              <a:rect b="b" l="l" r="r" t="t"/>
              <a:pathLst>
                <a:path extrusionOk="0" h="31540" w="4753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9"/>
            <p:cNvSpPr/>
            <p:nvPr/>
          </p:nvSpPr>
          <p:spPr>
            <a:xfrm>
              <a:off x="5006550" y="986775"/>
              <a:ext cx="1118925" cy="1140650"/>
            </a:xfrm>
            <a:custGeom>
              <a:rect b="b" l="l" r="r" t="t"/>
              <a:pathLst>
                <a:path extrusionOk="0" h="45626" w="44757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9"/>
            <p:cNvSpPr/>
            <p:nvPr/>
          </p:nvSpPr>
          <p:spPr>
            <a:xfrm>
              <a:off x="4918025" y="908800"/>
              <a:ext cx="1323275" cy="1119900"/>
            </a:xfrm>
            <a:custGeom>
              <a:rect b="b" l="l" r="r" t="t"/>
              <a:pathLst>
                <a:path extrusionOk="0" h="44796" w="52931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9"/>
            <p:cNvSpPr/>
            <p:nvPr/>
          </p:nvSpPr>
          <p:spPr>
            <a:xfrm>
              <a:off x="5449825" y="2297550"/>
              <a:ext cx="1133725" cy="441650"/>
            </a:xfrm>
            <a:custGeom>
              <a:rect b="b" l="l" r="r" t="t"/>
              <a:pathLst>
                <a:path extrusionOk="0" h="17666" w="45349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9"/>
            <p:cNvSpPr/>
            <p:nvPr/>
          </p:nvSpPr>
          <p:spPr>
            <a:xfrm>
              <a:off x="5057875" y="1888150"/>
              <a:ext cx="1240025" cy="393300"/>
            </a:xfrm>
            <a:custGeom>
              <a:rect b="b" l="l" r="r" t="t"/>
              <a:pathLst>
                <a:path extrusionOk="0" h="15732" w="49601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2061550" y="2207050"/>
              <a:ext cx="909950" cy="477200"/>
            </a:xfrm>
            <a:custGeom>
              <a:rect b="b" l="l" r="r" t="t"/>
              <a:pathLst>
                <a:path extrusionOk="0" h="19088" w="36398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2015475" y="2312675"/>
              <a:ext cx="804325" cy="371575"/>
            </a:xfrm>
            <a:custGeom>
              <a:rect b="b" l="l" r="r" t="t"/>
              <a:pathLst>
                <a:path extrusionOk="0" h="14863" w="32173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9"/>
            <p:cNvSpPr/>
            <p:nvPr/>
          </p:nvSpPr>
          <p:spPr>
            <a:xfrm>
              <a:off x="2061550" y="2526250"/>
              <a:ext cx="216900" cy="675650"/>
            </a:xfrm>
            <a:custGeom>
              <a:rect b="b" l="l" r="r" t="t"/>
              <a:pathLst>
                <a:path extrusionOk="0" h="27026" w="8676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9"/>
            <p:cNvSpPr/>
            <p:nvPr/>
          </p:nvSpPr>
          <p:spPr>
            <a:xfrm>
              <a:off x="2061550" y="2682575"/>
              <a:ext cx="331750" cy="621350"/>
            </a:xfrm>
            <a:custGeom>
              <a:rect b="b" l="l" r="r" t="t"/>
              <a:pathLst>
                <a:path extrusionOk="0" h="24854" w="1327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9"/>
            <p:cNvSpPr/>
            <p:nvPr/>
          </p:nvSpPr>
          <p:spPr>
            <a:xfrm>
              <a:off x="2061550" y="2426550"/>
              <a:ext cx="561775" cy="257700"/>
            </a:xfrm>
            <a:custGeom>
              <a:rect b="b" l="l" r="r" t="t"/>
              <a:pathLst>
                <a:path extrusionOk="0" h="10308" w="22471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9"/>
            <p:cNvSpPr/>
            <p:nvPr/>
          </p:nvSpPr>
          <p:spPr>
            <a:xfrm>
              <a:off x="1645575" y="1140475"/>
              <a:ext cx="250800" cy="1716875"/>
            </a:xfrm>
            <a:custGeom>
              <a:rect b="b" l="l" r="r" t="t"/>
              <a:pathLst>
                <a:path extrusionOk="0" h="68675" w="10032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2091500" y="3667875"/>
              <a:ext cx="257025" cy="849400"/>
            </a:xfrm>
            <a:custGeom>
              <a:rect b="b" l="l" r="r" t="t"/>
              <a:pathLst>
                <a:path extrusionOk="0" h="33976" w="10281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2061550" y="3414800"/>
              <a:ext cx="865200" cy="1064950"/>
            </a:xfrm>
            <a:custGeom>
              <a:rect b="b" l="l" r="r" t="t"/>
              <a:pathLst>
                <a:path extrusionOk="0" h="42598" w="34608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1319125" y="1581450"/>
              <a:ext cx="375525" cy="375525"/>
            </a:xfrm>
            <a:custGeom>
              <a:rect b="b" l="l" r="r" t="t"/>
              <a:pathLst>
                <a:path extrusionOk="0" h="15021" w="15021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4040350" y="3435525"/>
              <a:ext cx="375500" cy="375525"/>
            </a:xfrm>
            <a:custGeom>
              <a:rect b="b" l="l" r="r" t="t"/>
              <a:pathLst>
                <a:path extrusionOk="0" h="15021" w="1502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6204425" y="2754325"/>
              <a:ext cx="380450" cy="380450"/>
            </a:xfrm>
            <a:custGeom>
              <a:rect b="b" l="l" r="r" t="t"/>
              <a:pathLst>
                <a:path extrusionOk="0" h="15218" w="15218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2745050" y="784075"/>
              <a:ext cx="481500" cy="119150"/>
            </a:xfrm>
            <a:custGeom>
              <a:rect b="b" l="l" r="r" t="t"/>
              <a:pathLst>
                <a:path extrusionOk="0" h="4766" w="1926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1265475" y="1018700"/>
              <a:ext cx="4767200" cy="4229150"/>
            </a:xfrm>
            <a:custGeom>
              <a:rect b="b" l="l" r="r" t="t"/>
              <a:pathLst>
                <a:path extrusionOk="0" h="169166" w="190688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0"/>
          <p:cNvSpPr/>
          <p:nvPr/>
        </p:nvSpPr>
        <p:spPr>
          <a:xfrm>
            <a:off x="90725" y="3160075"/>
            <a:ext cx="2630700" cy="1840500"/>
          </a:xfrm>
          <a:prstGeom prst="roundRect">
            <a:avLst>
              <a:gd fmla="val 1408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0"/>
          <p:cNvSpPr txBox="1"/>
          <p:nvPr>
            <p:ph type="title"/>
          </p:nvPr>
        </p:nvSpPr>
        <p:spPr>
          <a:xfrm>
            <a:off x="457200" y="2144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542" name="Google Shape;542;p20"/>
          <p:cNvSpPr txBox="1"/>
          <p:nvPr/>
        </p:nvSpPr>
        <p:spPr>
          <a:xfrm>
            <a:off x="1912050" y="1175225"/>
            <a:ext cx="5319900" cy="1908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Architecture List</a:t>
            </a:r>
            <a:endParaRPr b="1" u="sng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DCGAN (Baseline Model)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DCGAN (Weight Normalization + Gaussian Noise)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cGAN (Version 1)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cGAN (Weight Normalization + Gaussian Noise)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ACGAN (Version 1)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ACGAN (Kernel 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Initializer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+ 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Random Normal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Noise)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ACGAN (Spectral Normalization + Kernel Initializer)</a:t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43" name="Google Shape;543;p20"/>
          <p:cNvGrpSpPr/>
          <p:nvPr/>
        </p:nvGrpSpPr>
        <p:grpSpPr>
          <a:xfrm>
            <a:off x="352188" y="3312700"/>
            <a:ext cx="2133450" cy="1431550"/>
            <a:chOff x="851113" y="2915825"/>
            <a:chExt cx="2133450" cy="1431550"/>
          </a:xfrm>
        </p:grpSpPr>
        <p:sp>
          <p:nvSpPr>
            <p:cNvPr id="544" name="Google Shape;544;p20"/>
            <p:cNvSpPr/>
            <p:nvPr/>
          </p:nvSpPr>
          <p:spPr>
            <a:xfrm>
              <a:off x="863938" y="3086225"/>
              <a:ext cx="2076150" cy="1071900"/>
            </a:xfrm>
            <a:custGeom>
              <a:rect b="b" l="l" r="r" t="t"/>
              <a:pathLst>
                <a:path extrusionOk="0" h="42876" w="83046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63938" y="3086225"/>
              <a:ext cx="2076150" cy="1071900"/>
            </a:xfrm>
            <a:custGeom>
              <a:rect b="b" l="l" r="r" t="t"/>
              <a:pathLst>
                <a:path extrusionOk="0" fill="none" h="42876" w="83046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1438463" y="3160225"/>
              <a:ext cx="926750" cy="926750"/>
            </a:xfrm>
            <a:custGeom>
              <a:rect b="b" l="l" r="r" t="t"/>
              <a:pathLst>
                <a:path extrusionOk="0" h="37070" w="3707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1438463" y="3160225"/>
              <a:ext cx="926750" cy="926750"/>
            </a:xfrm>
            <a:custGeom>
              <a:rect b="b" l="l" r="r" t="t"/>
              <a:pathLst>
                <a:path extrusionOk="0" fill="none" h="37070" w="3707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1577563" y="3298975"/>
              <a:ext cx="649625" cy="649975"/>
            </a:xfrm>
            <a:custGeom>
              <a:rect b="b" l="l" r="r" t="t"/>
              <a:pathLst>
                <a:path extrusionOk="0" h="25999" w="25985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1905563" y="3888800"/>
              <a:ext cx="17100" cy="60150"/>
            </a:xfrm>
            <a:custGeom>
              <a:rect b="b" l="l" r="r" t="t"/>
              <a:pathLst>
                <a:path extrusionOk="0" fill="none" h="2406" w="684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1825163" y="3882050"/>
              <a:ext cx="27050" cy="61200"/>
            </a:xfrm>
            <a:custGeom>
              <a:rect b="b" l="l" r="r" t="t"/>
              <a:pathLst>
                <a:path extrusionOk="0" fill="none" h="2448" w="1082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1971363" y="3876350"/>
              <a:ext cx="31325" cy="61225"/>
            </a:xfrm>
            <a:custGeom>
              <a:rect b="b" l="l" r="r" t="t"/>
              <a:pathLst>
                <a:path extrusionOk="0" fill="none" h="2449" w="1253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1749038" y="3858200"/>
              <a:ext cx="39850" cy="60150"/>
            </a:xfrm>
            <a:custGeom>
              <a:rect b="b" l="l" r="r" t="t"/>
              <a:pathLst>
                <a:path extrusionOk="0" fill="none" h="2406" w="1594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2032913" y="3847900"/>
              <a:ext cx="43425" cy="58725"/>
            </a:xfrm>
            <a:custGeom>
              <a:rect b="b" l="l" r="r" t="t"/>
              <a:pathLst>
                <a:path extrusionOk="0" fill="none" h="2349" w="1737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1682513" y="3819775"/>
              <a:ext cx="50175" cy="54825"/>
            </a:xfrm>
            <a:custGeom>
              <a:rect b="b" l="l" r="r" t="t"/>
              <a:pathLst>
                <a:path extrusionOk="0" fill="none" h="2193" w="2007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2086288" y="3805550"/>
              <a:ext cx="52675" cy="52325"/>
            </a:xfrm>
            <a:custGeom>
              <a:rect b="b" l="l" r="r" t="t"/>
              <a:pathLst>
                <a:path extrusionOk="0" fill="none" h="2093" w="2107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1629863" y="3769275"/>
              <a:ext cx="57300" cy="45900"/>
            </a:xfrm>
            <a:custGeom>
              <a:rect b="b" l="l" r="r" t="t"/>
              <a:pathLst>
                <a:path extrusionOk="0" fill="none" h="1836" w="2292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127888" y="3751475"/>
              <a:ext cx="59100" cy="43075"/>
            </a:xfrm>
            <a:custGeom>
              <a:rect b="b" l="l" r="r" t="t"/>
              <a:pathLst>
                <a:path extrusionOk="0" fill="none" h="1723" w="2364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1593913" y="3709500"/>
              <a:ext cx="61225" cy="34525"/>
            </a:xfrm>
            <a:custGeom>
              <a:rect b="b" l="l" r="r" t="t"/>
              <a:pathLst>
                <a:path extrusionOk="0" fill="none" h="1381" w="2449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155638" y="3689575"/>
              <a:ext cx="61225" cy="30625"/>
            </a:xfrm>
            <a:custGeom>
              <a:rect b="b" l="l" r="r" t="t"/>
              <a:pathLst>
                <a:path extrusionOk="0" fill="none" h="1225" w="2449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1577563" y="3644400"/>
              <a:ext cx="60850" cy="20650"/>
            </a:xfrm>
            <a:custGeom>
              <a:rect b="b" l="l" r="r" t="t"/>
              <a:pathLst>
                <a:path extrusionOk="0" fill="none" h="826" w="2434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2167038" y="3622700"/>
              <a:ext cx="60150" cy="17450"/>
            </a:xfrm>
            <a:custGeom>
              <a:rect b="b" l="l" r="r" t="t"/>
              <a:pathLst>
                <a:path extrusionOk="0" fill="none" h="698" w="2406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1578988" y="3567550"/>
              <a:ext cx="61200" cy="23525"/>
            </a:xfrm>
            <a:custGeom>
              <a:rect b="b" l="l" r="r" t="t"/>
              <a:pathLst>
                <a:path extrusionOk="0" fill="none" h="941" w="2448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2158838" y="3541600"/>
              <a:ext cx="61575" cy="28125"/>
            </a:xfrm>
            <a:custGeom>
              <a:rect b="b" l="l" r="r" t="t"/>
              <a:pathLst>
                <a:path extrusionOk="0" fill="none" h="1125" w="2463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2134313" y="3465825"/>
              <a:ext cx="59775" cy="40925"/>
            </a:xfrm>
            <a:custGeom>
              <a:rect b="b" l="l" r="r" t="t"/>
              <a:pathLst>
                <a:path extrusionOk="0" fill="none" h="1637" w="2391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2094813" y="3400350"/>
              <a:ext cx="54450" cy="50900"/>
            </a:xfrm>
            <a:custGeom>
              <a:rect b="b" l="l" r="r" t="t"/>
              <a:pathLst>
                <a:path extrusionOk="0" fill="none" h="2036" w="2178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2043588" y="3348425"/>
              <a:ext cx="45200" cy="58000"/>
            </a:xfrm>
            <a:custGeom>
              <a:rect b="b" l="l" r="r" t="t"/>
              <a:pathLst>
                <a:path extrusionOk="0" fill="none" h="2320" w="1808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1983113" y="3313900"/>
              <a:ext cx="33825" cy="61225"/>
            </a:xfrm>
            <a:custGeom>
              <a:rect b="b" l="l" r="r" t="t"/>
              <a:pathLst>
                <a:path extrusionOk="0" fill="none" h="2449" w="1353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1917663" y="3298975"/>
              <a:ext cx="19925" cy="60500"/>
            </a:xfrm>
            <a:custGeom>
              <a:rect b="b" l="l" r="r" t="t"/>
              <a:pathLst>
                <a:path extrusionOk="0" fill="none" h="2420" w="797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851113" y="2915825"/>
              <a:ext cx="557500" cy="412350"/>
            </a:xfrm>
            <a:custGeom>
              <a:rect b="b" l="l" r="r" t="t"/>
              <a:pathLst>
                <a:path extrusionOk="0" h="16494" w="2230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851113" y="3935050"/>
              <a:ext cx="557500" cy="412325"/>
            </a:xfrm>
            <a:custGeom>
              <a:rect b="b" l="l" r="r" t="t"/>
              <a:pathLst>
                <a:path extrusionOk="0" h="16493" w="2230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2427438" y="2915825"/>
              <a:ext cx="557125" cy="412350"/>
            </a:xfrm>
            <a:custGeom>
              <a:rect b="b" l="l" r="r" t="t"/>
              <a:pathLst>
                <a:path extrusionOk="0" h="16494" w="22285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2427438" y="3935050"/>
              <a:ext cx="557125" cy="412325"/>
            </a:xfrm>
            <a:custGeom>
              <a:rect b="b" l="l" r="r" t="t"/>
              <a:pathLst>
                <a:path extrusionOk="0" h="16493" w="22285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1581463" y="3255575"/>
              <a:ext cx="389575" cy="389575"/>
            </a:xfrm>
            <a:custGeom>
              <a:rect b="b" l="l" r="r" t="t"/>
              <a:pathLst>
                <a:path extrusionOk="0" h="15583" w="15583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1581463" y="3255575"/>
              <a:ext cx="389575" cy="389575"/>
            </a:xfrm>
            <a:custGeom>
              <a:rect b="b" l="l" r="r" t="t"/>
              <a:pathLst>
                <a:path extrusionOk="0" fill="none" h="15583" w="15583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1598913" y="3301450"/>
              <a:ext cx="334775" cy="286775"/>
            </a:xfrm>
            <a:custGeom>
              <a:rect b="b" l="l" r="r" t="t"/>
              <a:pathLst>
                <a:path extrusionOk="0" h="11471" w="13391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1627013" y="3575375"/>
              <a:ext cx="13175" cy="12850"/>
            </a:xfrm>
            <a:custGeom>
              <a:rect b="b" l="l" r="r" t="t"/>
              <a:pathLst>
                <a:path extrusionOk="0" fill="none" h="514" w="527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1917663" y="3318900"/>
              <a:ext cx="16025" cy="40575"/>
            </a:xfrm>
            <a:custGeom>
              <a:rect b="b" l="l" r="r" t="t"/>
              <a:pathLst>
                <a:path extrusionOk="0" fill="none" h="1623" w="641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" name="Google Shape;593;p20"/>
          <p:cNvSpPr/>
          <p:nvPr/>
        </p:nvSpPr>
        <p:spPr>
          <a:xfrm>
            <a:off x="1303425" y="391297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0"/>
          <p:cNvSpPr/>
          <p:nvPr/>
        </p:nvSpPr>
        <p:spPr>
          <a:xfrm>
            <a:off x="1394725" y="2381250"/>
            <a:ext cx="517257" cy="1665609"/>
          </a:xfrm>
          <a:custGeom>
            <a:rect b="b" l="l" r="r" t="t"/>
            <a:pathLst>
              <a:path extrusionOk="0" h="90106" w="91631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1"/>
          <p:cNvSpPr txBox="1"/>
          <p:nvPr>
            <p:ph type="title"/>
          </p:nvPr>
        </p:nvSpPr>
        <p:spPr>
          <a:xfrm>
            <a:off x="457200" y="214400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DCGAN (Model Training)</a:t>
            </a:r>
            <a:endParaRPr/>
          </a:p>
        </p:txBody>
      </p:sp>
      <p:pic>
        <p:nvPicPr>
          <p:cNvPr id="600" name="Google Shape;600;p21"/>
          <p:cNvPicPr preferRelativeResize="0"/>
          <p:nvPr/>
        </p:nvPicPr>
        <p:blipFill rotWithShape="1">
          <a:blip r:embed="rId3">
            <a:alphaModFix/>
          </a:blip>
          <a:srcRect b="49985" l="12776" r="29409" t="20194"/>
          <a:stretch/>
        </p:blipFill>
        <p:spPr>
          <a:xfrm>
            <a:off x="288588" y="1022250"/>
            <a:ext cx="8566825" cy="309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